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9" r:id="rId2"/>
    <p:sldId id="280" r:id="rId3"/>
    <p:sldId id="288" r:id="rId4"/>
    <p:sldId id="289" r:id="rId5"/>
    <p:sldId id="282" r:id="rId6"/>
    <p:sldId id="283" r:id="rId7"/>
    <p:sldId id="284" r:id="rId8"/>
    <p:sldId id="285" r:id="rId9"/>
    <p:sldId id="286" r:id="rId10"/>
    <p:sldId id="287" r:id="rId11"/>
    <p:sldId id="290" r:id="rId12"/>
    <p:sldId id="293" r:id="rId13"/>
    <p:sldId id="256" r:id="rId14"/>
    <p:sldId id="257" r:id="rId15"/>
    <p:sldId id="258" r:id="rId16"/>
    <p:sldId id="259" r:id="rId17"/>
    <p:sldId id="260" r:id="rId18"/>
    <p:sldId id="261" r:id="rId19"/>
    <p:sldId id="263" r:id="rId20"/>
    <p:sldId id="264" r:id="rId21"/>
    <p:sldId id="265" r:id="rId22"/>
    <p:sldId id="266" r:id="rId23"/>
    <p:sldId id="267" r:id="rId24"/>
    <p:sldId id="268" r:id="rId25"/>
    <p:sldId id="269" r:id="rId26"/>
    <p:sldId id="270" r:id="rId27"/>
    <p:sldId id="272" r:id="rId28"/>
    <p:sldId id="291" r:id="rId29"/>
    <p:sldId id="292" r:id="rId30"/>
    <p:sldId id="274" r:id="rId31"/>
    <p:sldId id="294" r:id="rId32"/>
    <p:sldId id="295" r:id="rId33"/>
    <p:sldId id="275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1503DE3-23ED-4EE0-A285-B6F1BD3E2221}">
          <p14:sldIdLst>
            <p14:sldId id="279"/>
            <p14:sldId id="280"/>
            <p14:sldId id="288"/>
            <p14:sldId id="289"/>
          </p14:sldIdLst>
        </p14:section>
        <p14:section name="Untitled Section" id="{5132E239-4753-437E-B6D0-7E2B16BA225B}">
          <p14:sldIdLst>
            <p14:sldId id="282"/>
            <p14:sldId id="283"/>
            <p14:sldId id="284"/>
            <p14:sldId id="285"/>
            <p14:sldId id="286"/>
            <p14:sldId id="287"/>
            <p14:sldId id="290"/>
            <p14:sldId id="293"/>
            <p14:sldId id="256"/>
            <p14:sldId id="257"/>
            <p14:sldId id="258"/>
            <p14:sldId id="259"/>
            <p14:sldId id="260"/>
            <p14:sldId id="261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2"/>
          </p14:sldIdLst>
        </p14:section>
        <p14:section name="Untitled Section" id="{D516D645-4C26-4CE6-A6C5-B1450E1369BD}">
          <p14:sldIdLst>
            <p14:sldId id="291"/>
            <p14:sldId id="292"/>
            <p14:sldId id="274"/>
            <p14:sldId id="294"/>
            <p14:sldId id="295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5" d="100"/>
          <a:sy n="75" d="100"/>
        </p:scale>
        <p:origin x="2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85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2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7741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1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332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3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5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45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3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275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48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29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1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211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96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826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9CE9F-C8F8-445B-A3AD-66BF15496A37}" type="datetimeFigureOut">
              <a:rPr lang="en-US" smtClean="0"/>
              <a:t>5/24/2016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D20834-EFE9-4DAF-95D2-76A199509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0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Legislația națională în domeniul calității aerului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4779818"/>
            <a:ext cx="8596668" cy="1261544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MINISTERUL MEDIULUI, APELOR ȘI </a:t>
            </a:r>
            <a:r>
              <a:rPr lang="en-US" sz="2000" dirty="0" smtClean="0"/>
              <a:t>PĂDURILOR</a:t>
            </a:r>
            <a:endParaRPr lang="ro-RO" sz="2000" dirty="0" smtClean="0"/>
          </a:p>
          <a:p>
            <a:pPr algn="ctr"/>
            <a:r>
              <a:rPr lang="ro-RO" sz="2000" dirty="0" smtClean="0"/>
              <a:t>Direcția Generală Evaluare Impact și Controlul Poluării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err="1"/>
              <a:t>Dorina</a:t>
            </a:r>
            <a:r>
              <a:rPr lang="en-US" sz="2000" dirty="0"/>
              <a:t> </a:t>
            </a:r>
            <a:r>
              <a:rPr lang="en-US" sz="2000" dirty="0" smtClean="0"/>
              <a:t>MOCANU, director general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6571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7818" y="465680"/>
            <a:ext cx="9144000" cy="3363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104/2011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endParaRPr lang="ro-RO" b="1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</a:t>
            </a:r>
            <a:r>
              <a:rPr lang="en-US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Judeţean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aparatul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propriu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specialitate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acestuia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(art. 21 (2)):</a:t>
            </a:r>
          </a:p>
          <a:p>
            <a:pPr marL="342900" indent="-342900" algn="just">
              <a:lnSpc>
                <a:spcPct val="107000"/>
              </a:lnSpc>
              <a:buAutoNum type="alphaLcParenR"/>
            </a:pP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elaborează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hotărâre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consiliului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judeţean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avizarea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acestora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protecţia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realizează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scurt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responsabilitatea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fonduri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scop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0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0946" y="522302"/>
            <a:ext cx="9621982" cy="5039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104/2011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endParaRPr lang="ro-RO" b="1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</a:pP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Primarii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(art. 22):</a:t>
            </a:r>
          </a:p>
          <a:p>
            <a:pPr marL="342900" indent="-342900" algn="just">
              <a:lnSpc>
                <a:spcPct val="107000"/>
              </a:lnSpc>
              <a:buAutoNum type="alphaLcParenR" startAt="3"/>
            </a:pP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supun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aprobării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30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avizarea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acestora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protecţia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107000"/>
              </a:lnSpc>
              <a:buAutoNum type="alphaLcParenR" startAt="4"/>
            </a:pP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participă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măsurile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prevăzute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plan care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responsabilitate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indent="-342900" algn="just">
              <a:lnSpc>
                <a:spcPct val="107000"/>
              </a:lnSpc>
              <a:buAutoNum type="alphaLcParenR" startAt="6"/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transmit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anual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protecţia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raportul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realizarea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cuprinse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h)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realizează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scurt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intră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responsabilitatea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fonduri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financiare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scop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Titularul</a:t>
            </a:r>
            <a:r>
              <a:rPr lang="en-US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(art. 24):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  <a:tabLst>
                <a:tab pos="228600" algn="l"/>
              </a:tabLst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scurt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  <a:tabLst>
                <a:tab pos="228600" algn="l"/>
              </a:tabLst>
            </a:pP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aplică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emisiilor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poluanţi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cuprinse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272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6027" y="187036"/>
            <a:ext cx="9144000" cy="52002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104/2011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endParaRPr lang="ro-RO" b="1" dirty="0" smtClean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Contraven</a:t>
            </a:r>
            <a:r>
              <a:rPr lang="ro-RO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ții (</a:t>
            </a:r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art. 79</a:t>
            </a:r>
            <a:r>
              <a:rPr lang="ro-RO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):</a:t>
            </a:r>
          </a:p>
          <a:p>
            <a:pPr algn="just"/>
            <a:endParaRPr lang="en-US" dirty="0">
              <a:latin typeface="Calibri Light" panose="020F0302020204030204" pitchFamily="34" charset="0"/>
            </a:endParaRPr>
          </a:p>
          <a:p>
            <a:pPr algn="just"/>
            <a:r>
              <a:rPr lang="en-US" dirty="0" smtClean="0">
                <a:latin typeface="Calibri Light" panose="020F0302020204030204" pitchFamily="34" charset="0"/>
              </a:rPr>
              <a:t>(</a:t>
            </a:r>
            <a:r>
              <a:rPr lang="en-US" dirty="0">
                <a:latin typeface="Calibri Light" panose="020F0302020204030204" pitchFamily="34" charset="0"/>
              </a:rPr>
              <a:t>1) </a:t>
            </a:r>
            <a:r>
              <a:rPr lang="en-US" dirty="0" err="1">
                <a:latin typeface="Calibri Light" panose="020F0302020204030204" pitchFamily="34" charset="0"/>
              </a:rPr>
              <a:t>Constituie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contravenţii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şi</a:t>
            </a:r>
            <a:r>
              <a:rPr lang="en-US" dirty="0">
                <a:latin typeface="Calibri Light" panose="020F0302020204030204" pitchFamily="34" charset="0"/>
              </a:rPr>
              <a:t> se </a:t>
            </a:r>
            <a:r>
              <a:rPr lang="en-US" dirty="0" err="1">
                <a:latin typeface="Calibri Light" panose="020F0302020204030204" pitchFamily="34" charset="0"/>
              </a:rPr>
              <a:t>sancţionează</a:t>
            </a:r>
            <a:r>
              <a:rPr lang="en-US" dirty="0">
                <a:latin typeface="Calibri Light" panose="020F0302020204030204" pitchFamily="34" charset="0"/>
              </a:rPr>
              <a:t> cu </a:t>
            </a:r>
            <a:r>
              <a:rPr lang="en-US" dirty="0" err="1">
                <a:latin typeface="Calibri Light" panose="020F0302020204030204" pitchFamily="34" charset="0"/>
              </a:rPr>
              <a:t>amendă</a:t>
            </a:r>
            <a:r>
              <a:rPr lang="en-US" dirty="0">
                <a:latin typeface="Calibri Light" panose="020F0302020204030204" pitchFamily="34" charset="0"/>
              </a:rPr>
              <a:t> de la 3.000 lei la 10.000 lei, </a:t>
            </a:r>
            <a:r>
              <a:rPr lang="en-US" dirty="0" err="1">
                <a:latin typeface="Calibri Light" panose="020F0302020204030204" pitchFamily="34" charset="0"/>
              </a:rPr>
              <a:t>pentru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persoane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juridice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nerespectarea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următoarelor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obligaţii</a:t>
            </a:r>
            <a:r>
              <a:rPr lang="en-US" dirty="0">
                <a:latin typeface="Calibri Light" panose="020F0302020204030204" pitchFamily="34" charset="0"/>
              </a:rPr>
              <a:t>:</a:t>
            </a:r>
          </a:p>
          <a:p>
            <a:pPr marL="342900" indent="-342900" algn="just">
              <a:buAutoNum type="alphaLcParenR"/>
            </a:pPr>
            <a:r>
              <a:rPr lang="en-US" dirty="0" err="1" smtClean="0">
                <a:latin typeface="Calibri Light" panose="020F0302020204030204" pitchFamily="34" charset="0"/>
              </a:rPr>
              <a:t>obligaţiile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ce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revin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titularilor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activităţi</a:t>
            </a:r>
            <a:r>
              <a:rPr lang="en-US" dirty="0">
                <a:latin typeface="Calibri Light" panose="020F0302020204030204" pitchFamily="34" charset="0"/>
              </a:rPr>
              <a:t> care </a:t>
            </a:r>
            <a:r>
              <a:rPr lang="en-US" dirty="0" err="1">
                <a:latin typeface="Calibri Light" panose="020F0302020204030204" pitchFamily="34" charset="0"/>
              </a:rPr>
              <a:t>deţin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surse</a:t>
            </a:r>
            <a:r>
              <a:rPr lang="en-US" dirty="0">
                <a:latin typeface="Calibri Light" panose="020F0302020204030204" pitchFamily="34" charset="0"/>
              </a:rPr>
              <a:t> fixe de </a:t>
            </a:r>
            <a:r>
              <a:rPr lang="en-US" dirty="0" err="1">
                <a:latin typeface="Calibri Light" panose="020F0302020204030204" pitchFamily="34" charset="0"/>
              </a:rPr>
              <a:t>poluare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atmosferică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de a </a:t>
            </a:r>
            <a:r>
              <a:rPr lang="en-US" dirty="0" err="1">
                <a:latin typeface="Calibri Light" panose="020F0302020204030204" pitchFamily="34" charset="0"/>
              </a:rPr>
              <a:t>participa</a:t>
            </a:r>
            <a:r>
              <a:rPr lang="en-US" dirty="0">
                <a:latin typeface="Calibri Light" panose="020F0302020204030204" pitchFamily="34" charset="0"/>
              </a:rPr>
              <a:t> la </a:t>
            </a:r>
            <a:r>
              <a:rPr lang="en-US" dirty="0" err="1">
                <a:latin typeface="Calibri Light" panose="020F0302020204030204" pitchFamily="34" charset="0"/>
              </a:rPr>
              <a:t>elaborarea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programelor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reducere</a:t>
            </a:r>
            <a:r>
              <a:rPr lang="en-US" dirty="0">
                <a:latin typeface="Calibri Light" panose="020F0302020204030204" pitchFamily="34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</a:rPr>
              <a:t>emisiilor</a:t>
            </a:r>
            <a:r>
              <a:rPr lang="en-US" dirty="0">
                <a:latin typeface="Calibri Light" panose="020F0302020204030204" pitchFamily="34" charset="0"/>
              </a:rPr>
              <a:t>, a </a:t>
            </a:r>
            <a:r>
              <a:rPr lang="en-US" dirty="0" err="1">
                <a:latin typeface="Calibri Light" panose="020F0302020204030204" pitchFamily="34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calitate</a:t>
            </a:r>
            <a:r>
              <a:rPr lang="en-US" dirty="0">
                <a:latin typeface="Calibri Light" panose="020F0302020204030204" pitchFamily="34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</a:rPr>
              <a:t>aerului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şi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a</a:t>
            </a:r>
            <a:r>
              <a:rPr lang="ro-RO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planurilor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de </a:t>
            </a:r>
            <a:r>
              <a:rPr lang="en-US" dirty="0" err="1">
                <a:latin typeface="Calibri Light" panose="020F0302020204030204" pitchFamily="34" charset="0"/>
              </a:rPr>
              <a:t>acţiune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termen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scurt</a:t>
            </a:r>
            <a:r>
              <a:rPr lang="en-US" dirty="0">
                <a:latin typeface="Calibri Light" panose="020F0302020204030204" pitchFamily="34" charset="0"/>
              </a:rPr>
              <a:t>;</a:t>
            </a:r>
          </a:p>
          <a:p>
            <a:pPr marL="342900" indent="-342900" algn="just">
              <a:buAutoNum type="alphaLcParenR" startAt="2"/>
            </a:pPr>
            <a:r>
              <a:rPr lang="en-US" dirty="0" err="1" smtClean="0">
                <a:latin typeface="Calibri Light" panose="020F0302020204030204" pitchFamily="34" charset="0"/>
              </a:rPr>
              <a:t>obligaţiile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ce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revin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titularilor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activităţi</a:t>
            </a:r>
            <a:r>
              <a:rPr lang="en-US" dirty="0">
                <a:latin typeface="Calibri Light" panose="020F0302020204030204" pitchFamily="34" charset="0"/>
              </a:rPr>
              <a:t> care </a:t>
            </a:r>
            <a:r>
              <a:rPr lang="en-US" dirty="0" err="1">
                <a:latin typeface="Calibri Light" panose="020F0302020204030204" pitchFamily="34" charset="0"/>
              </a:rPr>
              <a:t>deţin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surse</a:t>
            </a:r>
            <a:r>
              <a:rPr lang="en-US" dirty="0">
                <a:latin typeface="Calibri Light" panose="020F0302020204030204" pitchFamily="34" charset="0"/>
              </a:rPr>
              <a:t> fixe de </a:t>
            </a:r>
            <a:r>
              <a:rPr lang="en-US" dirty="0" err="1" smtClean="0">
                <a:latin typeface="Calibri Light" panose="020F0302020204030204" pitchFamily="34" charset="0"/>
              </a:rPr>
              <a:t>poluare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atmosferică</a:t>
            </a:r>
            <a:r>
              <a:rPr lang="en-US" dirty="0" smtClean="0">
                <a:latin typeface="Calibri Light" panose="020F0302020204030204" pitchFamily="34" charset="0"/>
              </a:rPr>
              <a:t>,</a:t>
            </a:r>
            <a:r>
              <a:rPr lang="ro-RO" dirty="0" smtClean="0">
                <a:latin typeface="Calibri Light" panose="020F0302020204030204" pitchFamily="34" charset="0"/>
              </a:rPr>
              <a:t>        </a:t>
            </a:r>
            <a:r>
              <a:rPr lang="en-US" dirty="0" smtClean="0">
                <a:latin typeface="Calibri Light" panose="020F0302020204030204" pitchFamily="34" charset="0"/>
              </a:rPr>
              <a:t>conform</a:t>
            </a:r>
            <a:r>
              <a:rPr lang="ro-RO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prevederilor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cuprinse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în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programele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reducere</a:t>
            </a:r>
            <a:r>
              <a:rPr lang="en-US" dirty="0">
                <a:latin typeface="Calibri Light" panose="020F0302020204030204" pitchFamily="34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</a:rPr>
              <a:t>emisiilor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în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de</a:t>
            </a:r>
            <a:r>
              <a:rPr lang="ro-RO" dirty="0" smtClean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</a:rPr>
              <a:t>     </a:t>
            </a:r>
            <a:r>
              <a:rPr lang="en-US" dirty="0" err="1" smtClean="0">
                <a:latin typeface="Calibri Light" panose="020F0302020204030204" pitchFamily="34" charset="0"/>
              </a:rPr>
              <a:t>menţinere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a </a:t>
            </a:r>
            <a:r>
              <a:rPr lang="en-US" dirty="0" err="1">
                <a:latin typeface="Calibri Light" panose="020F0302020204030204" pitchFamily="34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aerului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în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calitate</a:t>
            </a:r>
            <a:r>
              <a:rPr lang="en-US" dirty="0">
                <a:latin typeface="Calibri Light" panose="020F0302020204030204" pitchFamily="34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</a:rPr>
              <a:t>aerului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şi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în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acţiune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pe</a:t>
            </a:r>
            <a:r>
              <a:rPr lang="ro-RO" dirty="0" smtClean="0">
                <a:latin typeface="Calibri Light" panose="020F0302020204030204" pitchFamily="34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</a:rPr>
              <a:t>     </a:t>
            </a:r>
            <a:r>
              <a:rPr lang="en-US" dirty="0" err="1" smtClean="0">
                <a:latin typeface="Calibri Light" panose="020F0302020204030204" pitchFamily="34" charset="0"/>
              </a:rPr>
              <a:t>termen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scurt</a:t>
            </a:r>
            <a:r>
              <a:rPr lang="ro-RO" dirty="0" smtClean="0">
                <a:latin typeface="Calibri Light" panose="020F0302020204030204" pitchFamily="34" charset="0"/>
              </a:rPr>
              <a:t>.</a:t>
            </a:r>
            <a:endParaRPr lang="en-US" dirty="0">
              <a:latin typeface="Calibri Light" panose="020F0302020204030204" pitchFamily="34" charset="0"/>
            </a:endParaRPr>
          </a:p>
          <a:p>
            <a:pPr algn="just"/>
            <a:r>
              <a:rPr lang="en-US" dirty="0">
                <a:latin typeface="Calibri Light" panose="020F0302020204030204" pitchFamily="34" charset="0"/>
              </a:rPr>
              <a:t> </a:t>
            </a:r>
          </a:p>
          <a:p>
            <a:pPr algn="just"/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(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5) </a:t>
            </a:r>
            <a:r>
              <a:rPr lang="en-US" dirty="0" err="1" smtClean="0">
                <a:solidFill>
                  <a:srgbClr val="FF0000"/>
                </a:solidFill>
                <a:latin typeface="Calibri Light" panose="020F0302020204030204" pitchFamily="34" charset="0"/>
              </a:rPr>
              <a:t>Nerespectarea</a:t>
            </a:r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prevederilor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art. 21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alin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(1)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lit.b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)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şi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c)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şi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ale art.22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lit.c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), d), f)–j), de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către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primari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şi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preşedinţii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consiliilor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judeţene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Consiliul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Județean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al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Municipiului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alibri Light" panose="020F0302020204030204" pitchFamily="34" charset="0"/>
              </a:rPr>
              <a:t>București</a:t>
            </a:r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 (men</a:t>
            </a:r>
            <a:r>
              <a:rPr lang="ro-RO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ț</a:t>
            </a:r>
            <a:r>
              <a:rPr lang="en-US" dirty="0" err="1" smtClean="0">
                <a:solidFill>
                  <a:srgbClr val="FF0000"/>
                </a:solidFill>
                <a:latin typeface="Calibri Light" panose="020F0302020204030204" pitchFamily="34" charset="0"/>
              </a:rPr>
              <a:t>ionate</a:t>
            </a:r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</a:rPr>
              <a:t> anterior),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constituie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contravenţie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şi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se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sancţionează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cu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</a:rPr>
              <a:t>amendă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</a:rPr>
              <a:t> de la 3.000 lei la 7.500 lei.</a:t>
            </a:r>
          </a:p>
          <a:p>
            <a:pPr algn="just"/>
            <a:endParaRPr lang="ro-RO" b="1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193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873" y="665018"/>
            <a:ext cx="8214130" cy="4482715"/>
          </a:xfrm>
        </p:spPr>
        <p:txBody>
          <a:bodyPr>
            <a:noAutofit/>
          </a:bodyPr>
          <a:lstStyle/>
          <a:p>
            <a:pPr algn="ctr"/>
            <a:r>
              <a:rPr lang="en-US" sz="2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PLANURI DE CALITATE A AERULUI</a:t>
            </a:r>
            <a:br>
              <a:rPr lang="en-US" sz="2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PLANURI DE MEN</a:t>
            </a:r>
            <a:r>
              <a:rPr lang="ro-RO" sz="2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ȚINERE A CALITĂȚII </a:t>
            </a:r>
            <a:r>
              <a:rPr lang="ro-RO" sz="22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AERULUI</a:t>
            </a:r>
            <a:endParaRPr lang="en-US" sz="22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o-RO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o-RO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HG </a:t>
            </a:r>
            <a:r>
              <a:rPr lang="ro-RO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nr. 257/15.04.2015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privind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aprobarea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Metodologiei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elaborare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planurilor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calitate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aerului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planurilor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termen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scurt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planurilor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menţinere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calităţii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aerului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59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1727" y="685800"/>
            <a:ext cx="9175173" cy="4889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600"/>
              </a:spcBef>
            </a:pP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Planuri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calitate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 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aerului</a:t>
            </a: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planuri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 de men</a:t>
            </a: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ținere a calității aerului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endParaRPr lang="en-US" dirty="0" smtClean="0">
              <a:solidFill>
                <a:srgbClr val="00000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Metodologia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stabileşte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procedura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se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cadrul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juridic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organizatoric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funcţional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concepţie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unitară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întocmire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scurt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consultare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publicului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aprobare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punere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monitorizare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raportare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stadiului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efectelor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realizării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instituţiile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naţionale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europene</a:t>
            </a:r>
            <a:r>
              <a:rPr lang="en-US" dirty="0" smtClean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endParaRPr lang="en-US" sz="1600" dirty="0" smtClean="0">
              <a:solidFill>
                <a:srgbClr val="00000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sz="1600" dirty="0">
              <a:solidFill>
                <a:srgbClr val="00000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conformitate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prevederile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acsetui</a:t>
            </a:r>
            <a:r>
              <a:rPr lang="ro-RO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normativ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întocmesc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următoarele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integrate de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scurt</a:t>
            </a:r>
            <a:r>
              <a:rPr lang="en-US" dirty="0" smtClean="0">
                <a:solidFill>
                  <a:srgbClr val="00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en-US" dirty="0">
              <a:solidFill>
                <a:srgbClr val="00000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717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7190" y="582930"/>
            <a:ext cx="9144000" cy="4426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calitate a aerului/ Plan integrat de calitate a a erului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 de calitate a aerului/planul integrat de calitate a aerului:</a:t>
            </a:r>
            <a:endParaRPr lang="en-US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reprezintă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cuantificabile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punctul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vedere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eficienţei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titularul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titularii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trebuie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încât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atinse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valorile-limită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poluanţii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dioxid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sulf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dioxid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azot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oxizi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azot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particule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suspensie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(PM</a:t>
            </a:r>
            <a:r>
              <a:rPr lang="en-US" baseline="-250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benzen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monoxid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carbon, plumb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valorile-ţintă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arsen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cadmiu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nichel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benzo(a)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piren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PM</a:t>
            </a:r>
            <a:r>
              <a:rPr lang="en-US" baseline="-250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pentru:</a:t>
            </a:r>
            <a:endParaRPr lang="en-US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ariile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aglomerările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zonele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clasificate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regim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unul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(plan de calitate a aerului)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mulți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poluanți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integrat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calitate a aerului)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au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înregistrate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depășiri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 VL/VT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600"/>
              </a:spcAft>
            </a:pP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542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65760" y="640104"/>
            <a:ext cx="8812530" cy="5230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calitate a aerului/ Plan integrat de calitate a aerului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dirty="0" err="1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 smtClean="0">
              <a:solidFill>
                <a:srgbClr val="FF000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 ale administraţiei publice locale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Primari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06475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elaborează planurile de calitate a aerului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06475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asigură îndeplinirea măsurilor din planurile de calitate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06475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raportează stadiul îndeplinirii măsurilor din planurile de calitate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06475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endParaRPr lang="ro-RO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725" lvl="1" algn="just">
              <a:lnSpc>
                <a:spcPct val="107000"/>
              </a:lnSpc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Instituţia prefectului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coordonează elaborarea planurilor de calitate în cazul mai multor localităţi</a:t>
            </a:r>
          </a:p>
          <a:p>
            <a:pPr>
              <a:lnSpc>
                <a:spcPct val="107000"/>
              </a:lnSpc>
            </a:pP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Consilii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locale / consilii judeţene</a:t>
            </a:r>
            <a:endParaRPr lang="en-US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aprobă planurile de calitate a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en-US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asigură îndeplinirea măsurilor din planurile de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calitate.</a:t>
            </a:r>
            <a:endParaRPr lang="en-US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97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00100" y="662940"/>
            <a:ext cx="8343900" cy="4736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calitate a aerului/ Plan integrat de calitate a aerului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dirty="0" err="1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 smtClean="0">
              <a:solidFill>
                <a:srgbClr val="FF000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endParaRPr lang="ro-RO" b="1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Autoritățile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protecția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endParaRPr lang="en-US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 la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dispoziție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Comisiei tehnice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următoarele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informații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indicatorii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s-a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depăşit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valoarea-limită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valoarea-ţintă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perioada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timp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au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încadrarea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perioada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mediere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orară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zilnică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anuală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cantitatea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(t/an)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fiecare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staţionare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mobile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suprafaţă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avizează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 de calitate a aerului/ planul integrat de calitate a aerului;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participă la aplicarea măsurilor din planurile de calitate;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monitorizează efectele aplicării  măsurilor din planurile de calitate (împreună cu GNM);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elaborează rapoarte privind stadiul îndeplinirii măsurilor din planurile de calitate.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45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5820" y="468630"/>
            <a:ext cx="8298180" cy="6119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600"/>
              </a:spcAft>
            </a:pP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calitate a aerului/ Plan integrat de calitate a aerului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dirty="0" err="1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 smtClean="0">
              <a:solidFill>
                <a:srgbClr val="FF0000"/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Centru de Evaluare a Calității Aerului (CECA)</a:t>
            </a:r>
            <a:endParaRPr lang="ro-RO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realizează clasificarea în regimuri de gestionare şi elaborează listele cu arii din zone şi aglomerări încadrate în regimul de gestionare I;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avizează planurile de calitate;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elaborează raportul privind planurile de calitate în formatele solicitate de Comisia Europeană.</a:t>
            </a: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o-RO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utorităţile</a:t>
            </a:r>
            <a:r>
              <a:rPr lang="en-US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inspecţie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control (GNM)</a:t>
            </a:r>
          </a:p>
          <a:p>
            <a:pPr marL="285750" lvl="0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controlează modul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aplicare a măsurilor din planurile de calitate şi informează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APM</a:t>
            </a:r>
          </a:p>
          <a:p>
            <a:pPr lvl="0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cu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privire la rezultatele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controlului.</a:t>
            </a:r>
          </a:p>
          <a:p>
            <a:pPr lvl="0">
              <a:lnSpc>
                <a:spcPct val="107000"/>
              </a:lnSpc>
            </a:pP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Titularii de activitate </a:t>
            </a:r>
            <a:endParaRPr lang="en-US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participă la elaborarea planurilor de calitate, la solicitarea autorităţilor administraţiei publice locale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responsabile;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participă la aplicarea măsurilor din planurile de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60070" y="548641"/>
            <a:ext cx="8606790" cy="513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o-RO" dirty="0" smtClean="0">
                <a:solidFill>
                  <a:srgbClr val="FF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tehnică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constituită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administraţiei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locale. 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aceasta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reprezentanţi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instituţiilor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judeţene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domeniile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silvicultură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sănătate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agricultură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ordine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statistică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1200150" lvl="2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Poliţia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Română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operatori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relevanţi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la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bază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23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</a:t>
            </a:r>
            <a:r>
              <a:rPr lang="ro-RO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ția națională privind calitatea aerului înconjurător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indent="0" algn="just">
              <a:lnSpc>
                <a:spcPct val="107000"/>
              </a:lnSpc>
              <a:spcBef>
                <a:spcPts val="0"/>
              </a:spcBef>
            </a:pPr>
            <a:r>
              <a:rPr lang="ro-RO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 Light" panose="020F0302020204030204" pitchFamily="34" charset="0"/>
              </a:rPr>
              <a:t>Legea</a:t>
            </a:r>
            <a:r>
              <a:rPr lang="en-US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ro-RO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nr. </a:t>
            </a:r>
            <a:r>
              <a:rPr lang="en-US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104/2011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privind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calitatea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aerului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 Light" panose="020F0302020204030204" pitchFamily="34" charset="0"/>
              </a:rPr>
              <a:t>înconjurător</a:t>
            </a:r>
            <a:r>
              <a:rPr lang="ro-RO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;</a:t>
            </a:r>
            <a:endParaRPr lang="en-US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pPr lvl="0" indent="0" algn="just">
              <a:lnSpc>
                <a:spcPct val="107000"/>
              </a:lnSpc>
              <a:spcBef>
                <a:spcPts val="0"/>
              </a:spcBef>
            </a:pPr>
            <a:r>
              <a:rPr lang="ro-RO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 Hotărârea </a:t>
            </a:r>
            <a:r>
              <a:rPr lang="ro-RO" dirty="0">
                <a:solidFill>
                  <a:schemeClr val="tx1"/>
                </a:solidFill>
                <a:latin typeface="Calibri Light" panose="020F0302020204030204" pitchFamily="34" charset="0"/>
              </a:rPr>
              <a:t>Guvernului </a:t>
            </a:r>
            <a:r>
              <a:rPr lang="ro-RO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nr. 257/2015 </a:t>
            </a:r>
            <a:r>
              <a:rPr lang="ro-RO" dirty="0">
                <a:solidFill>
                  <a:schemeClr val="tx1"/>
                </a:solidFill>
                <a:latin typeface="Calibri Light" panose="020F0302020204030204" pitchFamily="34" charset="0"/>
              </a:rPr>
              <a:t>privind aprobarea Metodologiei de elaborare a planurilor de calitate a aerului, a planurilor de acțiune pe termen scurt şi a planurilor de menținere a calității aerului;</a:t>
            </a:r>
            <a:endParaRPr lang="en-US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pPr lvl="0" indent="0" algn="just">
              <a:lnSpc>
                <a:spcPct val="107000"/>
              </a:lnSpc>
              <a:spcBef>
                <a:spcPts val="0"/>
              </a:spcBef>
            </a:pPr>
            <a:r>
              <a:rPr lang="ro-RO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 Ordinul </a:t>
            </a:r>
            <a:r>
              <a:rPr lang="ro-RO" dirty="0">
                <a:solidFill>
                  <a:schemeClr val="tx1"/>
                </a:solidFill>
                <a:latin typeface="Calibri Light" panose="020F0302020204030204" pitchFamily="34" charset="0"/>
              </a:rPr>
              <a:t>ministrului mediului, apelor și pădurilor </a:t>
            </a:r>
            <a:r>
              <a:rPr lang="ro-RO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nr. 1206/2015 </a:t>
            </a:r>
            <a:r>
              <a:rPr lang="ro-RO" dirty="0">
                <a:solidFill>
                  <a:schemeClr val="tx1"/>
                </a:solidFill>
                <a:latin typeface="Calibri Light" panose="020F0302020204030204" pitchFamily="34" charset="0"/>
              </a:rPr>
              <a:t>pentru aprobarea listelor cu unităţile administrativ-teritoriale întocmite în urma încadrării în regimuri de gestionare a ariilor din zonele şi aglomerările prevăzute în anexa nr. 2 la Legea nr. 104/2011 privind calitatea aerului înconjurător;</a:t>
            </a:r>
            <a:endParaRPr lang="en-US" dirty="0">
              <a:solidFill>
                <a:schemeClr val="tx1"/>
              </a:solidFill>
              <a:latin typeface="Calibri Light" panose="020F0302020204030204" pitchFamily="34" charset="0"/>
            </a:endParaRPr>
          </a:p>
          <a:p>
            <a:pPr lvl="0" indent="0" algn="just">
              <a:lnSpc>
                <a:spcPct val="107000"/>
              </a:lnSpc>
              <a:spcBef>
                <a:spcPts val="0"/>
              </a:spcBef>
            </a:pPr>
            <a:r>
              <a:rPr lang="ro-RO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 Light" panose="020F0302020204030204" pitchFamily="34" charset="0"/>
              </a:rPr>
              <a:t>Ordinul</a:t>
            </a:r>
            <a:r>
              <a:rPr lang="en-US" dirty="0" smtClean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ministrului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mediului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apelor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și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pădurilor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nr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. 36/2016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privind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aprobarea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listelor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cu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unitățile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administrativ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-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teritoriale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întocmite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în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urma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încadrării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în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regimurile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de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evaluare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a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ariilor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din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zonele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şi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aglomerările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prevăzute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în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anexa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nr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. 2 din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Legea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nr.104/2011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privind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calitatea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aerului</a:t>
            </a:r>
            <a:r>
              <a:rPr lang="en-US" dirty="0">
                <a:solidFill>
                  <a:schemeClr val="tx1"/>
                </a:solidFill>
                <a:latin typeface="Calibri Light" panose="020F030202020403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libri Light" panose="020F0302020204030204" pitchFamily="34" charset="0"/>
              </a:rPr>
              <a:t>înconjurător</a:t>
            </a:r>
            <a:endParaRPr lang="en-US" dirty="0">
              <a:solidFill>
                <a:schemeClr val="tx1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56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454" y="421871"/>
            <a:ext cx="8881110" cy="4538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endParaRPr lang="ro-RO" b="1" dirty="0" smtClean="0">
              <a:solidFill>
                <a:schemeClr val="accent1">
                  <a:lumMod val="50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trebuie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cuprindă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identificarea surselor,</a:t>
            </a:r>
            <a:endParaRPr lang="ro-RO" sz="1600" dirty="0">
              <a:latin typeface="Calibri Light" panose="020F03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evaluarea prin </a:t>
            </a:r>
            <a:r>
              <a:rPr lang="ro-RO" dirty="0">
                <a:latin typeface="Calibri Light" panose="020F0302020204030204" pitchFamily="34" charset="0"/>
              </a:rPr>
              <a:t>modelarea dispersiei atmosferice  a aportului fiecărei </a:t>
            </a:r>
            <a:r>
              <a:rPr lang="ro-RO" dirty="0" smtClean="0">
                <a:latin typeface="Calibri Light" panose="020F0302020204030204" pitchFamily="34" charset="0"/>
              </a:rPr>
              <a:t>surse,</a:t>
            </a:r>
            <a:endParaRPr lang="ro-RO" sz="1600" dirty="0">
              <a:latin typeface="Calibri Light" panose="020F03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realizarea de </a:t>
            </a:r>
            <a:r>
              <a:rPr lang="ro-RO" dirty="0">
                <a:latin typeface="Calibri Light" panose="020F0302020204030204" pitchFamily="34" charset="0"/>
              </a:rPr>
              <a:t>scenarii de reducere a </a:t>
            </a:r>
            <a:r>
              <a:rPr lang="ro-RO" dirty="0" smtClean="0">
                <a:latin typeface="Calibri Light" panose="020F0302020204030204" pitchFamily="34" charset="0"/>
              </a:rPr>
              <a:t>emisiilor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asociate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diferitelor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emisie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</a:rPr>
              <a:t>cu </a:t>
            </a:r>
            <a:r>
              <a:rPr lang="ro-RO" dirty="0">
                <a:latin typeface="Calibri Light" panose="020F0302020204030204" pitchFamily="34" charset="0"/>
              </a:rPr>
              <a:t>identificarea efectelor asupra calităţii </a:t>
            </a:r>
            <a:r>
              <a:rPr lang="ro-RO" dirty="0" smtClean="0">
                <a:latin typeface="Calibri Light" panose="020F0302020204030204" pitchFamily="34" charset="0"/>
              </a:rPr>
              <a:t>aerului,</a:t>
            </a:r>
            <a:endParaRPr lang="ro-RO" sz="1600" dirty="0">
              <a:latin typeface="Calibri Light" panose="020F03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propunerea unor </a:t>
            </a:r>
            <a:r>
              <a:rPr lang="ro-RO" dirty="0">
                <a:latin typeface="Calibri Light" panose="020F0302020204030204" pitchFamily="34" charset="0"/>
              </a:rPr>
              <a:t>măsuri cuantificabile pentru îmbunătăţirea calităţii </a:t>
            </a:r>
            <a:r>
              <a:rPr lang="ro-RO" dirty="0" smtClean="0">
                <a:latin typeface="Calibri Light" panose="020F0302020204030204" pitchFamily="34" charset="0"/>
              </a:rPr>
              <a:t>aerului, </a:t>
            </a:r>
            <a:endParaRPr lang="ro-RO" sz="1600" dirty="0">
              <a:latin typeface="Calibri Light" panose="020F0302020204030204" pitchFamily="34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evidenţierea costurilor </a:t>
            </a:r>
            <a:r>
              <a:rPr lang="ro-RO" dirty="0">
                <a:latin typeface="Calibri Light" panose="020F0302020204030204" pitchFamily="34" charset="0"/>
              </a:rPr>
              <a:t>necesare implementării fiecărei măsuri </a:t>
            </a:r>
            <a:r>
              <a:rPr lang="ro-RO" dirty="0" smtClean="0">
                <a:latin typeface="Calibri Light" panose="020F0302020204030204" pitchFamily="34" charset="0"/>
              </a:rPr>
              <a:t>propuse.</a:t>
            </a:r>
            <a:endParaRPr lang="en-US" sz="1600" dirty="0">
              <a:latin typeface="Calibri Light" panose="020F0302020204030204" pitchFamily="34" charset="0"/>
            </a:endParaRPr>
          </a:p>
          <a:p>
            <a:pPr lvl="0" algn="just">
              <a:lnSpc>
                <a:spcPct val="107000"/>
              </a:lnSpc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 fiecare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identificat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va preciza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denumir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descrier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calendarul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scăr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spaţial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costuril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estimate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punerea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sursel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potenţiale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finanţare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indicatorul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indicatori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progreselor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48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5730" y="571500"/>
            <a:ext cx="9018270" cy="4439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endParaRPr lang="ro-RO" b="1" dirty="0" smtClean="0">
              <a:solidFill>
                <a:schemeClr val="accent1">
                  <a:lumMod val="50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trebuie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cuprindă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</a:pPr>
            <a:endParaRPr lang="ro-RO" strike="sngStrike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 de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reducere a emisiilor – grupate pe tipuri de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surse,</a:t>
            </a: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termene –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eşalonarea măsurilor pe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ani,</a:t>
            </a: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reduceri prognozate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pentru fiecare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an,</a:t>
            </a: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costuri –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 fiecare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măsură,</a:t>
            </a: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 de finanţare,</a:t>
            </a: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entitatea responsabilă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 realizarea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măsuri.</a:t>
            </a:r>
            <a:endParaRPr lang="en-US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supus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dezbaterii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avizat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APM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CECA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aprobat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județean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General al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Municipiului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Bucureşti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957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7230" y="777240"/>
            <a:ext cx="8446770" cy="3550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menținere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calității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endParaRPr lang="ro-RO" b="1" dirty="0" smtClean="0">
              <a:solidFill>
                <a:schemeClr val="accent1">
                  <a:lumMod val="50000"/>
                </a:schemeClr>
              </a:solidFill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 de menținere a calității aerului:</a:t>
            </a:r>
          </a:p>
          <a:p>
            <a:pPr algn="just">
              <a:lnSpc>
                <a:spcPct val="107000"/>
              </a:lnSpc>
            </a:pP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reprezintă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titularul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titularii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trebuie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astfel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încât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poluanţilor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păstreze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valorile-limită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poluanţii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dioxid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sulf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dioxid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azot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oxizi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azot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particule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suspensie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(PM</a:t>
            </a:r>
            <a:r>
              <a:rPr lang="en-US" baseline="-250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benzen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monoxid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carbon, plumb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valorile-ţintă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arsen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cadmiu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nichel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benzo(a)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piren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PM</a:t>
            </a:r>
            <a:r>
              <a:rPr lang="en-US" baseline="-250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Ø"/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 :</a:t>
            </a:r>
            <a:endParaRPr lang="en-US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ariile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aglomerările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zonele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clasificate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regim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Wingdings" panose="05000000000000000000" pitchFamily="2" charset="2"/>
              <a:buChar char="v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 plan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toți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poluanții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reglementați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104/2011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43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50" y="491490"/>
            <a:ext cx="8858250" cy="4835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menținere a calității aerului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 ale administraţiei publice locale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Primari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participă la elaborarea planurilor de menţinere a calităţii aerului,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lvl="2" indent="-34290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asigură îndeplinirea măsurilor din planurile de menţinere a calităţii aerului.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</a:t>
            </a:r>
          </a:p>
          <a:p>
            <a:pPr lvl="0" algn="just"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Instituţia prefectului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coordonează elaborarea planurilor de menţinere a calităţii aerului în cazul mai multor localităţi.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Consilii locale/ consilii judeţene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elaborează şi aprobă planurile de menţinere a calităţii aerului,</a:t>
            </a: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asigură îndeplinirea măsurilor din planurile de menţinere a calităţii aerului,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5359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0030" y="582930"/>
            <a:ext cx="8903970" cy="513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menținere a calității aerului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600"/>
              </a:spcAft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Autoritățile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protecția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endParaRPr lang="en-US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 la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dispoziție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următoarele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informații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indicatorii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s-a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încadrarea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regimul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II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perioada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timp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au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încadrarea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perioada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mediere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orară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zilnică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anuală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cantitatea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(t/an)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fiecare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staţionare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mobile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suprafaţă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avizează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menținere a calității aerului ;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participă la aplicarea măsurilor din planurile de menținere a calității aerului;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monitorizează efectele aplicării  măsurilor din planurile de menținere a calității aerului (împreună cu GNM).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elaborează rapoarte privind stadiul îndeplinirii măsurilor din planurile de menținere a calității aerului.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915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765810"/>
            <a:ext cx="9144000" cy="54278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228600" algn="just">
              <a:lnSpc>
                <a:spcPct val="115000"/>
              </a:lnSpc>
              <a:spcAft>
                <a:spcPts val="600"/>
              </a:spcAft>
            </a:pP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menținere a calității aerului </a:t>
            </a:r>
          </a:p>
          <a:p>
            <a:pPr marL="228600" indent="228600" algn="just">
              <a:lnSpc>
                <a:spcPct val="115000"/>
              </a:lnSpc>
              <a:spcAft>
                <a:spcPts val="600"/>
              </a:spcAft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8600" algn="just">
              <a:lnSpc>
                <a:spcPct val="107000"/>
              </a:lnSpc>
              <a:spcAft>
                <a:spcPts val="600"/>
              </a:spcAft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" indent="228600" algn="just">
              <a:lnSpc>
                <a:spcPct val="107000"/>
              </a:lnSpc>
            </a:pPr>
            <a:r>
              <a:rPr lang="ro-RO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Centru de Evaluare a Calității Aerului (CECA)</a:t>
            </a:r>
            <a:endParaRPr lang="en-US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realizează clasificarea în regimuri de gestionare şi elaborează listele cu arii din zone şi aglomerări încadrate în regimul de gestionare II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avizează planurile de menținere a calității aerului</a:t>
            </a:r>
          </a:p>
          <a:p>
            <a:pPr lvl="1" algn="just">
              <a:lnSpc>
                <a:spcPct val="107000"/>
              </a:lnSpc>
            </a:pP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</a:pP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Autoritatea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centrală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autorităţile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inspecţie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b="1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control (GNM)</a:t>
            </a:r>
            <a:endParaRPr lang="en-US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 algn="just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controlează modul de aplicare a măsurilor din planurile de menținere a calității aerului şi informează APM cu privire la rezultatele controlului</a:t>
            </a:r>
            <a:endParaRPr lang="ro-RO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</a:rPr>
              <a:t>      </a:t>
            </a:r>
          </a:p>
          <a:p>
            <a:pPr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</a:rPr>
              <a:t>       </a:t>
            </a:r>
            <a:r>
              <a:rPr lang="ro-RO" b="1" dirty="0" smtClean="0">
                <a:latin typeface="Calibri Light" panose="020F0302020204030204" pitchFamily="34" charset="0"/>
              </a:rPr>
              <a:t>Titularii </a:t>
            </a:r>
            <a:r>
              <a:rPr lang="ro-RO" b="1" dirty="0">
                <a:latin typeface="Calibri Light" panose="020F0302020204030204" pitchFamily="34" charset="0"/>
              </a:rPr>
              <a:t>de activitate </a:t>
            </a:r>
            <a:endParaRPr lang="en-US" b="1" dirty="0">
              <a:latin typeface="Calibri Light" panose="020F0302020204030204" pitchFamily="34" charset="0"/>
            </a:endParaRP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latin typeface="Calibri Light" panose="020F0302020204030204" pitchFamily="34" charset="0"/>
              </a:rPr>
              <a:t> participă </a:t>
            </a:r>
            <a:r>
              <a:rPr lang="ro-RO" dirty="0">
                <a:latin typeface="Calibri Light" panose="020F0302020204030204" pitchFamily="34" charset="0"/>
              </a:rPr>
              <a:t>la elaborarea planurilor de menținere a calității aerului, la solicitarea </a:t>
            </a:r>
            <a:r>
              <a:rPr lang="ro-RO" dirty="0" smtClean="0">
                <a:latin typeface="Calibri Light" panose="020F0302020204030204" pitchFamily="34" charset="0"/>
              </a:rPr>
              <a:t>autorităţilor </a:t>
            </a:r>
            <a:r>
              <a:rPr lang="ro-RO" dirty="0">
                <a:latin typeface="Calibri Light" panose="020F0302020204030204" pitchFamily="34" charset="0"/>
              </a:rPr>
              <a:t>administraţiei publice locale </a:t>
            </a:r>
            <a:r>
              <a:rPr lang="ro-RO" dirty="0" smtClean="0">
                <a:latin typeface="Calibri Light" panose="020F0302020204030204" pitchFamily="34" charset="0"/>
              </a:rPr>
              <a:t>responsabile;</a:t>
            </a:r>
          </a:p>
          <a:p>
            <a:pPr marL="1200150" lvl="2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ro-RO" dirty="0" smtClean="0">
                <a:latin typeface="Calibri Light" panose="020F0302020204030204" pitchFamily="34" charset="0"/>
              </a:rPr>
              <a:t>participă </a:t>
            </a:r>
            <a:r>
              <a:rPr lang="ro-RO" dirty="0">
                <a:latin typeface="Calibri Light" panose="020F0302020204030204" pitchFamily="34" charset="0"/>
              </a:rPr>
              <a:t>la aplicarea măsurilor din planurile de menținere a calității </a:t>
            </a:r>
            <a:r>
              <a:rPr lang="ro-RO" dirty="0" smtClean="0">
                <a:latin typeface="Calibri Light" panose="020F0302020204030204" pitchFamily="34" charset="0"/>
              </a:rPr>
              <a:t>aerului.</a:t>
            </a:r>
            <a:endParaRPr lang="en-US" dirty="0">
              <a:latin typeface="Calibri Light" panose="020F0302020204030204" pitchFamily="34" charset="0"/>
            </a:endParaRPr>
          </a:p>
          <a:p>
            <a:pPr lvl="2" algn="just">
              <a:lnSpc>
                <a:spcPct val="115000"/>
              </a:lnSpc>
              <a:spcAft>
                <a:spcPts val="600"/>
              </a:spcAft>
            </a:pPr>
            <a:endParaRPr lang="ro-RO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893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117" y="400479"/>
            <a:ext cx="9112827" cy="5789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 de menținere a calității aerului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 </a:t>
            </a: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elaborează 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 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tehnică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constituită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judeţean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reprezentanţii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compartimentelor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serviciilor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direcţiilor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tehnice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aparatul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propriu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judeţean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caz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cadrul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Primăriei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Municipiului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Bucureşti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numită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decizie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preşedintelui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judeţean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dispoziţie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primarului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municipiului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Bucureşti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tehnică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reprezentanţi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instituţiilor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judeţene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domeniul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silvicultură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sănătate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agricultură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ordine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statistică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Poliţia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Română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operatorii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economici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600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reprezentanţii</a:t>
            </a:r>
            <a:r>
              <a:rPr lang="en-US" sz="16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direcţiilor</a:t>
            </a:r>
            <a:r>
              <a:rPr lang="en-US" sz="16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</a:t>
            </a:r>
            <a:r>
              <a:rPr lang="en-US" sz="16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sz="1600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cadrul</a:t>
            </a:r>
            <a:r>
              <a:rPr lang="en-US" sz="16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primăriilor</a:t>
            </a:r>
            <a:r>
              <a:rPr lang="en-US" sz="16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sectoare</a:t>
            </a:r>
            <a:r>
              <a:rPr lang="ro-RO" sz="1600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16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municipiul</a:t>
            </a:r>
            <a:r>
              <a:rPr lang="en-US" sz="16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Bucureşti</a:t>
            </a:r>
            <a:r>
              <a:rPr lang="ro-RO" sz="1600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o-RO" sz="1600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07000"/>
              </a:lnSpc>
            </a:pPr>
            <a:r>
              <a:rPr lang="ro-RO" sz="1600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1600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poate</a:t>
            </a:r>
            <a:r>
              <a:rPr lang="en-US" sz="1600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întocmit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regim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propriu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titularul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activitate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respectiv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judeţean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Primăria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Generală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Municipiului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Bucureşti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ori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baza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unui</a:t>
            </a:r>
            <a:r>
              <a:rPr lang="en-US" sz="16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studiu</a:t>
            </a:r>
            <a:r>
              <a:rPr lang="ro-RO" sz="1600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409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7971" y="124692"/>
            <a:ext cx="8652510" cy="6184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 va conține:</a:t>
            </a:r>
            <a:endParaRPr lang="en-US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concentraţiilor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poluanţi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atmosferă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puţin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iniţial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eventual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reducere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emisiilor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asociate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diferitelor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emisie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cuantificarea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eficienţei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dacă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posibil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fiecare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acesteia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asupra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exprimat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 indicator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cuantificabil</a:t>
            </a: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 fiecare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identificat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 va preciza: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denumir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descrier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calendarul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scăr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spaţial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costuril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estimate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punerea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sursel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potenţiale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finanţare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indicatorul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indicatori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progreselor</a:t>
            </a:r>
            <a:endParaRPr lang="en-US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cuprinde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scenariile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luate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considerare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supus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dezbaterii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avizat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APM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CECA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aprobat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județean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General al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Municipiului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Bucureşti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40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41664" y="332509"/>
            <a:ext cx="8302336" cy="58230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Planuri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 de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calitate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 a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aerului</a:t>
            </a:r>
            <a:r>
              <a:rPr lang="ro-RO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/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planuri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 de men</a:t>
            </a:r>
            <a:r>
              <a:rPr lang="ro-RO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ținere a calității </a:t>
            </a: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aerului</a:t>
            </a:r>
            <a:endParaRPr lang="en-US" b="1" dirty="0" smtClean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</a:pPr>
            <a:endParaRPr lang="en-US" b="1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en-US" dirty="0" err="1" smtClean="0">
                <a:latin typeface="Calibri Light" panose="020F0302020204030204" pitchFamily="34" charset="0"/>
              </a:rPr>
              <a:t>Informa</a:t>
            </a:r>
            <a:r>
              <a:rPr lang="ro-RO" dirty="0" smtClean="0">
                <a:latin typeface="Calibri Light" panose="020F0302020204030204" pitchFamily="34" charset="0"/>
              </a:rPr>
              <a:t>ții minime care trebuiesc incluse în planul de calitate a aerului/ planul de menținere a calității aerului (Legea nr. 104/2011, Anexa nr. 10)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localizarea poluării: regiune, oraș, stație de măsurare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informații generale: tip zonă, estimarea zonei poluate, date climatice, date topografice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autorități responsabile: date de contact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natura și evaluarea poluării: concentrații măsurare înainte aplicării măsurilor din plan, concentrații  </a:t>
            </a:r>
            <a:r>
              <a:rPr lang="ro-RO" dirty="0">
                <a:latin typeface="Calibri Light" panose="020F0302020204030204" pitchFamily="34" charset="0"/>
              </a:rPr>
              <a:t>măsurare </a:t>
            </a:r>
            <a:r>
              <a:rPr lang="ro-RO" dirty="0" smtClean="0">
                <a:latin typeface="Calibri Light" panose="020F0302020204030204" pitchFamily="34" charset="0"/>
              </a:rPr>
              <a:t>în timpul aplicării </a:t>
            </a:r>
            <a:r>
              <a:rPr lang="ro-RO" dirty="0">
                <a:latin typeface="Calibri Light" panose="020F0302020204030204" pitchFamily="34" charset="0"/>
              </a:rPr>
              <a:t>măsurilor din </a:t>
            </a:r>
            <a:r>
              <a:rPr lang="ro-RO" dirty="0" smtClean="0">
                <a:latin typeface="Calibri Light" panose="020F0302020204030204" pitchFamily="34" charset="0"/>
              </a:rPr>
              <a:t>plan, tehnici de evaluare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originea poluării: principalele sirse de poluare (hartă), cantitatea totală de emisii din aceste surse, poluarea importată din alte regiuni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analiza situației: factorii responsabili de depășire, măsuri de îmbunătățire a calității aerului</a:t>
            </a: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o-RO" dirty="0" smtClean="0">
                <a:latin typeface="Calibri Light" panose="020F0302020204030204" pitchFamily="34" charset="0"/>
              </a:rPr>
              <a:t>măsuri sau proiecte adoptate în vederea reducerii poluării: enumerarea și descrierea măsurilor adoptate, calendarul aplicării, estimarea îmbunătățirii calității aerului și perioada necesară pentru atingerea obiectivelor .</a:t>
            </a: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15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1273" y="218209"/>
            <a:ext cx="8312727" cy="5657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Planuri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 de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calitate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 a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aerului</a:t>
            </a:r>
            <a:r>
              <a:rPr lang="ro-RO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/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planuri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 de men</a:t>
            </a:r>
            <a:r>
              <a:rPr lang="ro-RO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ținere a calității </a:t>
            </a:r>
            <a:r>
              <a:rPr lang="ro-RO" b="1" dirty="0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</a:rPr>
              <a:t>aerului</a:t>
            </a:r>
          </a:p>
          <a:p>
            <a:pPr>
              <a:lnSpc>
                <a:spcPct val="107000"/>
              </a:lnSpc>
              <a:spcBef>
                <a:spcPts val="600"/>
              </a:spcBef>
            </a:pPr>
            <a:endParaRPr lang="ro-RO" b="1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</a:endParaRP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ro-RO" dirty="0">
                <a:latin typeface="Calibri Light" panose="020F0302020204030204" pitchFamily="34" charset="0"/>
              </a:rPr>
              <a:t>planul de calitate a aerului/ planul integrat de calitate a </a:t>
            </a:r>
            <a:r>
              <a:rPr lang="ro-RO" dirty="0" smtClean="0">
                <a:latin typeface="Calibri Light" panose="020F0302020204030204" pitchFamily="34" charset="0"/>
              </a:rPr>
              <a:t>aerului și  </a:t>
            </a:r>
            <a:r>
              <a:rPr lang="ro-RO" dirty="0">
                <a:latin typeface="Calibri Light" panose="020F0302020204030204" pitchFamily="34" charset="0"/>
              </a:rPr>
              <a:t>planul de menținere a calității aerului </a:t>
            </a:r>
            <a:r>
              <a:rPr lang="ro-RO" dirty="0" smtClean="0">
                <a:latin typeface="Calibri Light" panose="020F0302020204030204" pitchFamily="34" charset="0"/>
              </a:rPr>
              <a:t>se actualizează odată la 5 ani </a:t>
            </a:r>
          </a:p>
          <a:p>
            <a:pPr marL="285750" indent="-285750">
              <a:lnSpc>
                <a:spcPct val="107000"/>
              </a:lnSpc>
              <a:buFontTx/>
              <a:buChar char="-"/>
            </a:pPr>
            <a:endParaRPr lang="ro-RO" dirty="0">
              <a:latin typeface="Calibri Light" panose="020F0302020204030204" pitchFamily="34" charset="0"/>
            </a:endParaRPr>
          </a:p>
          <a:p>
            <a:pPr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</a:rPr>
              <a:t>Revizuire</a:t>
            </a:r>
          </a:p>
          <a:p>
            <a:pPr>
              <a:lnSpc>
                <a:spcPct val="107000"/>
              </a:lnSpc>
            </a:pPr>
            <a:endParaRPr lang="ro-RO" dirty="0" smtClean="0">
              <a:latin typeface="Calibri Light" panose="020F0302020204030204" pitchFamily="34" charset="0"/>
            </a:endParaRP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ro-RO" dirty="0" smtClean="0">
                <a:latin typeface="Calibri Light" panose="020F0302020204030204" pitchFamily="34" charset="0"/>
              </a:rPr>
              <a:t>planul de calitate a aerului/ planul integrat de </a:t>
            </a:r>
            <a:r>
              <a:rPr lang="ro-RO" dirty="0">
                <a:latin typeface="Calibri Light" panose="020F0302020204030204" pitchFamily="34" charset="0"/>
              </a:rPr>
              <a:t>calitate a </a:t>
            </a:r>
            <a:r>
              <a:rPr lang="ro-RO" dirty="0" smtClean="0">
                <a:latin typeface="Calibri Light" panose="020F0302020204030204" pitchFamily="34" charset="0"/>
              </a:rPr>
              <a:t>aerului se revizuiește </a:t>
            </a:r>
            <a:r>
              <a:rPr lang="en-US" dirty="0" err="1" smtClean="0">
                <a:latin typeface="Calibri Light" panose="020F0302020204030204" pitchFamily="34" charset="0"/>
              </a:rPr>
              <a:t>în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cazul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în</a:t>
            </a:r>
            <a:r>
              <a:rPr lang="en-US" dirty="0">
                <a:latin typeface="Calibri Light" panose="020F0302020204030204" pitchFamily="34" charset="0"/>
              </a:rPr>
              <a:t> care </a:t>
            </a:r>
            <a:r>
              <a:rPr lang="en-US" dirty="0" err="1">
                <a:latin typeface="Calibri Light" panose="020F0302020204030204" pitchFamily="34" charset="0"/>
              </a:rPr>
              <a:t>apar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depăşiri</a:t>
            </a:r>
            <a:r>
              <a:rPr lang="en-US" dirty="0">
                <a:latin typeface="Calibri Light" panose="020F0302020204030204" pitchFamily="34" charset="0"/>
              </a:rPr>
              <a:t> ale </a:t>
            </a:r>
            <a:r>
              <a:rPr lang="en-US" dirty="0" err="1">
                <a:latin typeface="Calibri Light" panose="020F0302020204030204" pitchFamily="34" charset="0"/>
              </a:rPr>
              <a:t>valorilor-limită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şi</a:t>
            </a:r>
            <a:r>
              <a:rPr lang="en-US" dirty="0">
                <a:latin typeface="Calibri Light" panose="020F0302020204030204" pitchFamily="34" charset="0"/>
              </a:rPr>
              <a:t>/</a:t>
            </a:r>
            <a:r>
              <a:rPr lang="en-US" dirty="0" err="1">
                <a:latin typeface="Calibri Light" panose="020F0302020204030204" pitchFamily="34" charset="0"/>
              </a:rPr>
              <a:t>sau</a:t>
            </a:r>
            <a:r>
              <a:rPr lang="en-US" dirty="0">
                <a:latin typeface="Calibri Light" panose="020F0302020204030204" pitchFamily="34" charset="0"/>
              </a:rPr>
              <a:t> ale </a:t>
            </a:r>
            <a:r>
              <a:rPr lang="en-US" dirty="0" err="1">
                <a:latin typeface="Calibri Light" panose="020F0302020204030204" pitchFamily="34" charset="0"/>
              </a:rPr>
              <a:t>valorilor-ţintă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perioada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derulării</a:t>
            </a:r>
            <a:r>
              <a:rPr lang="en-US" dirty="0">
                <a:latin typeface="Calibri Light" panose="020F0302020204030204" pitchFamily="34" charset="0"/>
              </a:rPr>
              <a:t> plan</a:t>
            </a:r>
            <a:r>
              <a:rPr lang="ro-RO" dirty="0" smtClean="0">
                <a:latin typeface="Calibri Light" panose="020F0302020204030204" pitchFamily="34" charset="0"/>
              </a:rPr>
              <a:t>ului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de </a:t>
            </a:r>
            <a:r>
              <a:rPr lang="en-US" dirty="0" err="1">
                <a:latin typeface="Calibri Light" panose="020F0302020204030204" pitchFamily="34" charset="0"/>
              </a:rPr>
              <a:t>calitate</a:t>
            </a:r>
            <a:r>
              <a:rPr lang="en-US" dirty="0">
                <a:latin typeface="Calibri Light" panose="020F0302020204030204" pitchFamily="34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</a:rPr>
              <a:t>aerului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pentru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unul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şi</a:t>
            </a:r>
            <a:r>
              <a:rPr lang="en-US" dirty="0">
                <a:latin typeface="Calibri Light" panose="020F0302020204030204" pitchFamily="34" charset="0"/>
              </a:rPr>
              <a:t>/</a:t>
            </a:r>
            <a:r>
              <a:rPr lang="en-US" dirty="0" err="1">
                <a:latin typeface="Calibri Light" panose="020F0302020204030204" pitchFamily="34" charset="0"/>
              </a:rPr>
              <a:t>sau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mai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mulţi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indicatori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noi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alţii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decât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cei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pentru</a:t>
            </a:r>
            <a:r>
              <a:rPr lang="en-US" dirty="0">
                <a:latin typeface="Calibri Light" panose="020F0302020204030204" pitchFamily="34" charset="0"/>
              </a:rPr>
              <a:t> care s-a </a:t>
            </a:r>
            <a:r>
              <a:rPr lang="en-US" dirty="0" err="1">
                <a:latin typeface="Calibri Light" panose="020F0302020204030204" pitchFamily="34" charset="0"/>
              </a:rPr>
              <a:t>elaborat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planul</a:t>
            </a:r>
            <a:r>
              <a:rPr lang="en-US" dirty="0">
                <a:latin typeface="Calibri Light" panose="020F0302020204030204" pitchFamily="34" charset="0"/>
              </a:rPr>
              <a:t> cu </a:t>
            </a:r>
            <a:r>
              <a:rPr lang="en-US" dirty="0" err="1">
                <a:latin typeface="Calibri Light" panose="020F0302020204030204" pitchFamily="34" charset="0"/>
              </a:rPr>
              <a:t>parcurgerea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aceloraşi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etape</a:t>
            </a:r>
            <a:r>
              <a:rPr lang="en-US" dirty="0">
                <a:latin typeface="Calibri Light" panose="020F0302020204030204" pitchFamily="34" charset="0"/>
              </a:rPr>
              <a:t> ca </a:t>
            </a:r>
            <a:r>
              <a:rPr lang="en-US" dirty="0" err="1">
                <a:latin typeface="Calibri Light" panose="020F0302020204030204" pitchFamily="34" charset="0"/>
              </a:rPr>
              <a:t>şi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planul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iniţial</a:t>
            </a:r>
            <a:r>
              <a:rPr lang="ro-RO" dirty="0" smtClean="0">
                <a:latin typeface="Calibri Light" panose="020F0302020204030204" pitchFamily="34" charset="0"/>
              </a:rPr>
              <a:t>,</a:t>
            </a:r>
          </a:p>
          <a:p>
            <a:pPr algn="just">
              <a:lnSpc>
                <a:spcPct val="107000"/>
              </a:lnSpc>
            </a:pPr>
            <a:endParaRPr lang="ro-RO" dirty="0" smtClean="0">
              <a:latin typeface="Calibri Light" panose="020F0302020204030204" pitchFamily="34" charset="0"/>
            </a:endParaRPr>
          </a:p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ro-RO" dirty="0" smtClean="0">
                <a:latin typeface="Calibri Light" panose="020F0302020204030204" pitchFamily="34" charset="0"/>
              </a:rPr>
              <a:t>planul de menținere a calității aerului </a:t>
            </a:r>
            <a:r>
              <a:rPr lang="en-US" dirty="0" err="1" smtClean="0">
                <a:latin typeface="Calibri Light" panose="020F0302020204030204" pitchFamily="34" charset="0"/>
              </a:rPr>
              <a:t>în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cazul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în</a:t>
            </a:r>
            <a:r>
              <a:rPr lang="en-US" dirty="0">
                <a:latin typeface="Calibri Light" panose="020F0302020204030204" pitchFamily="34" charset="0"/>
              </a:rPr>
              <a:t> care, </a:t>
            </a:r>
            <a:r>
              <a:rPr lang="en-US" dirty="0" err="1">
                <a:latin typeface="Calibri Light" panose="020F0302020204030204" pitchFamily="34" charset="0"/>
              </a:rPr>
              <a:t>în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timpul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implementării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după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aplicarea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măsurilor</a:t>
            </a:r>
            <a:r>
              <a:rPr lang="en-US" dirty="0">
                <a:latin typeface="Calibri Light" panose="020F0302020204030204" pitchFamily="34" charset="0"/>
              </a:rPr>
              <a:t>, se </a:t>
            </a:r>
            <a:r>
              <a:rPr lang="en-US" dirty="0" err="1">
                <a:latin typeface="Calibri Light" panose="020F0302020204030204" pitchFamily="34" charset="0"/>
              </a:rPr>
              <a:t>constată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că</a:t>
            </a:r>
            <a:r>
              <a:rPr lang="en-US" dirty="0">
                <a:latin typeface="Calibri Light" panose="020F0302020204030204" pitchFamily="34" charset="0"/>
              </a:rPr>
              <a:t> nu </a:t>
            </a:r>
            <a:r>
              <a:rPr lang="en-US" dirty="0" err="1">
                <a:latin typeface="Calibri Light" panose="020F0302020204030204" pitchFamily="34" charset="0"/>
              </a:rPr>
              <a:t>sunt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obţinute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obiectivele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propuse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iniţial</a:t>
            </a:r>
            <a:r>
              <a:rPr lang="en-US" dirty="0">
                <a:latin typeface="Calibri Light" panose="020F0302020204030204" pitchFamily="34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</a:rPr>
              <a:t>acesta</a:t>
            </a:r>
            <a:r>
              <a:rPr lang="en-US" dirty="0">
                <a:latin typeface="Calibri Light" panose="020F0302020204030204" pitchFamily="34" charset="0"/>
              </a:rPr>
              <a:t> se </a:t>
            </a:r>
            <a:r>
              <a:rPr lang="en-US" dirty="0" err="1">
                <a:latin typeface="Calibri Light" panose="020F0302020204030204" pitchFamily="34" charset="0"/>
              </a:rPr>
              <a:t>revizuieşte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înainte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terminarea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perioadei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valabilitate</a:t>
            </a:r>
            <a:r>
              <a:rPr lang="en-US" dirty="0">
                <a:latin typeface="Calibri Light" panose="020F0302020204030204" pitchFamily="34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</a:rPr>
              <a:t>acestuia</a:t>
            </a:r>
            <a:r>
              <a:rPr lang="en-US" dirty="0">
                <a:latin typeface="Calibri Light" panose="020F0302020204030204" pitchFamily="34" charset="0"/>
              </a:rPr>
              <a:t>, cu </a:t>
            </a:r>
            <a:r>
              <a:rPr lang="en-US" dirty="0" err="1">
                <a:latin typeface="Calibri Light" panose="020F0302020204030204" pitchFamily="34" charset="0"/>
              </a:rPr>
              <a:t>parcurgerea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aceloraşi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etape</a:t>
            </a:r>
            <a:r>
              <a:rPr lang="en-US" dirty="0">
                <a:latin typeface="Calibri Light" panose="020F0302020204030204" pitchFamily="34" charset="0"/>
              </a:rPr>
              <a:t> ca </a:t>
            </a:r>
            <a:r>
              <a:rPr lang="en-US" dirty="0" err="1">
                <a:latin typeface="Calibri Light" panose="020F0302020204030204" pitchFamily="34" charset="0"/>
              </a:rPr>
              <a:t>şi</a:t>
            </a:r>
            <a:r>
              <a:rPr lang="en-US" dirty="0">
                <a:latin typeface="Calibri Light" panose="020F0302020204030204" pitchFamily="34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</a:rPr>
              <a:t>planului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iniţial</a:t>
            </a:r>
            <a:r>
              <a:rPr lang="en-US" dirty="0">
                <a:latin typeface="Calibri Light" panose="020F0302020204030204" pitchFamily="34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Bef>
                <a:spcPts val="600"/>
              </a:spcBef>
              <a:buFontTx/>
              <a:buChar char="-"/>
            </a:pPr>
            <a:endParaRPr lang="ro-RO" dirty="0">
              <a:latin typeface="Calibri Light" panose="020F0302020204030204" pitchFamily="34" charset="0"/>
            </a:endParaRPr>
          </a:p>
          <a:p>
            <a:pPr marL="285750" indent="-285750">
              <a:lnSpc>
                <a:spcPct val="107000"/>
              </a:lnSpc>
              <a:spcBef>
                <a:spcPts val="600"/>
              </a:spcBef>
              <a:buFontTx/>
              <a:buChar char="-"/>
            </a:pP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62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1727" y="1361210"/>
            <a:ext cx="8832273" cy="2463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r>
              <a:rPr lang="de-DE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Legisla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ția națională </a:t>
            </a:r>
            <a:r>
              <a:rPr lang="de-DE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transpune prevederile legislației europene în domeniu</a:t>
            </a:r>
            <a:r>
              <a:rPr lang="de-DE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en-US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de-DE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Directiva 2008/50/CE a Parlamentului European şi a Consiliului din 21 mai 2008 privind calitatea aerului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 şi un aer mai curat pentru Europa</a:t>
            </a:r>
            <a:r>
              <a:rPr lang="de-DE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en-US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de-DE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Directiva 2004/107/CE a Parlamentului European şi a Consiliului din 15 decembrie 2004 privind arsen, cadmiu, mercur, nichel, hidrocarburi aromatice policiclice în aerul înconjurător, publicată în Jurnalul Oficial al Comunităţilor Europene (JOCE) nr. L 23/2005. </a:t>
            </a:r>
            <a:endParaRPr lang="en-US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036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2930" y="1657350"/>
            <a:ext cx="8561070" cy="1857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</a:pPr>
            <a:endParaRPr lang="ro-RO" dirty="0" smtClean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elaborării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menținere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calității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fi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pozitiv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asigurarea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conştientizări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puternice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societăţii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privire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protecţia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sociale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extrem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această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le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apără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sănătatea</a:t>
            </a:r>
            <a:r>
              <a:rPr lang="en-US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umană</a:t>
            </a:r>
            <a:r>
              <a:rPr lang="ro-RO" dirty="0" smtClean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5373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lowchart: Alternate Process 8"/>
          <p:cNvSpPr/>
          <p:nvPr/>
        </p:nvSpPr>
        <p:spPr>
          <a:xfrm>
            <a:off x="4156046" y="300921"/>
            <a:ext cx="1610591" cy="509695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APM 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2965541" y="855694"/>
            <a:ext cx="1814277" cy="1702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Alternate Process 11"/>
          <p:cNvSpPr/>
          <p:nvPr/>
        </p:nvSpPr>
        <p:spPr>
          <a:xfrm>
            <a:off x="1839596" y="2557985"/>
            <a:ext cx="1600200" cy="52504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Prim</a:t>
            </a:r>
            <a:r>
              <a:rPr lang="ro-RO" dirty="0"/>
              <a:t>ă</a:t>
            </a:r>
            <a:r>
              <a:rPr lang="en-US" dirty="0" err="1" smtClean="0"/>
              <a:t>rie</a:t>
            </a:r>
            <a:endParaRPr lang="en-US" dirty="0"/>
          </a:p>
        </p:txBody>
      </p:sp>
      <p:cxnSp>
        <p:nvCxnSpPr>
          <p:cNvPr id="14" name="Straight Arrow Connector 13"/>
          <p:cNvCxnSpPr>
            <a:endCxn id="22" idx="0"/>
          </p:cNvCxnSpPr>
          <p:nvPr/>
        </p:nvCxnSpPr>
        <p:spPr>
          <a:xfrm>
            <a:off x="5091545" y="864052"/>
            <a:ext cx="1887543" cy="1665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lowchart: Alternate Process 21"/>
          <p:cNvSpPr/>
          <p:nvPr/>
        </p:nvSpPr>
        <p:spPr>
          <a:xfrm>
            <a:off x="6272506" y="2529174"/>
            <a:ext cx="1413164" cy="55385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Consiliu</a:t>
            </a:r>
            <a:r>
              <a:rPr lang="en-US" dirty="0" smtClean="0"/>
              <a:t> Jude</a:t>
            </a:r>
            <a:r>
              <a:rPr lang="ro-RO" dirty="0" smtClean="0"/>
              <a:t>țean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 rot="19189825">
            <a:off x="2743969" y="1105199"/>
            <a:ext cx="183425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dirty="0" smtClean="0"/>
              <a:t>Date și informații privind calitatea aerului </a:t>
            </a:r>
            <a:endParaRPr lang="en-US" sz="1400" dirty="0"/>
          </a:p>
        </p:txBody>
      </p:sp>
      <p:sp>
        <p:nvSpPr>
          <p:cNvPr id="28" name="Down Arrow 27"/>
          <p:cNvSpPr/>
          <p:nvPr/>
        </p:nvSpPr>
        <p:spPr>
          <a:xfrm>
            <a:off x="2486604" y="3120136"/>
            <a:ext cx="111933" cy="5369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236908" y="3671160"/>
            <a:ext cx="22220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400" dirty="0" smtClean="0"/>
              <a:t>Plan de calitate a aerului</a:t>
            </a:r>
          </a:p>
        </p:txBody>
      </p:sp>
      <p:sp>
        <p:nvSpPr>
          <p:cNvPr id="32" name="Down Arrow 31"/>
          <p:cNvSpPr/>
          <p:nvPr/>
        </p:nvSpPr>
        <p:spPr>
          <a:xfrm>
            <a:off x="6931193" y="3136461"/>
            <a:ext cx="141707" cy="57333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5615927" y="3690695"/>
            <a:ext cx="31117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400" dirty="0" smtClean="0"/>
              <a:t>Plan de menținere a calității aerului</a:t>
            </a:r>
            <a:endParaRPr lang="en-US" sz="1400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2722045" y="3956865"/>
            <a:ext cx="1440755" cy="53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5396836" y="4003668"/>
            <a:ext cx="1388428" cy="485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lowchart: Alternate Process 41"/>
          <p:cNvSpPr/>
          <p:nvPr/>
        </p:nvSpPr>
        <p:spPr>
          <a:xfrm>
            <a:off x="4156046" y="5674797"/>
            <a:ext cx="1179038" cy="2983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APM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 rot="1300333">
            <a:off x="2983911" y="4001921"/>
            <a:ext cx="10422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400" dirty="0" smtClean="0"/>
              <a:t>Consultare</a:t>
            </a:r>
            <a:endParaRPr lang="en-US" sz="1400" dirty="0"/>
          </a:p>
        </p:txBody>
      </p:sp>
      <p:sp>
        <p:nvSpPr>
          <p:cNvPr id="46" name="TextBox 45"/>
          <p:cNvSpPr txBox="1"/>
          <p:nvPr/>
        </p:nvSpPr>
        <p:spPr>
          <a:xfrm rot="20456413">
            <a:off x="5420109" y="4014225"/>
            <a:ext cx="10422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400" dirty="0" smtClean="0"/>
              <a:t>Consultare</a:t>
            </a:r>
            <a:endParaRPr lang="en-US" sz="1400" dirty="0"/>
          </a:p>
        </p:txBody>
      </p:sp>
      <p:cxnSp>
        <p:nvCxnSpPr>
          <p:cNvPr id="48" name="Straight Arrow Connector 47"/>
          <p:cNvCxnSpPr>
            <a:stCxn id="42" idx="2"/>
            <a:endCxn id="42" idx="2"/>
          </p:cNvCxnSpPr>
          <p:nvPr/>
        </p:nvCxnSpPr>
        <p:spPr>
          <a:xfrm>
            <a:off x="4745565" y="5973185"/>
            <a:ext cx="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2407268">
            <a:off x="5527979" y="1193658"/>
            <a:ext cx="18888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Date </a:t>
            </a:r>
            <a:r>
              <a:rPr lang="ro-RO" sz="1400" dirty="0" smtClean="0"/>
              <a:t>și</a:t>
            </a:r>
            <a:r>
              <a:rPr lang="en-US" sz="1400" dirty="0" smtClean="0"/>
              <a:t> </a:t>
            </a:r>
            <a:r>
              <a:rPr lang="en-US" sz="1400" dirty="0" err="1" smtClean="0"/>
              <a:t>informa</a:t>
            </a:r>
            <a:r>
              <a:rPr lang="ro-RO" sz="1400" dirty="0"/>
              <a:t>ț</a:t>
            </a:r>
            <a:r>
              <a:rPr lang="en-US" sz="1400" dirty="0" smtClean="0"/>
              <a:t>ii</a:t>
            </a:r>
            <a:r>
              <a:rPr lang="ro-RO" sz="1400" dirty="0" smtClean="0"/>
              <a:t> privind calitatea aerului</a:t>
            </a:r>
            <a:endParaRPr lang="en-US" sz="1400" dirty="0"/>
          </a:p>
        </p:txBody>
      </p:sp>
      <p:sp>
        <p:nvSpPr>
          <p:cNvPr id="36" name="Rounded Rectangle 35"/>
          <p:cNvSpPr/>
          <p:nvPr/>
        </p:nvSpPr>
        <p:spPr>
          <a:xfrm>
            <a:off x="4156046" y="5988360"/>
            <a:ext cx="1188530" cy="2984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CECA</a:t>
            </a:r>
            <a:endParaRPr lang="en-US" dirty="0"/>
          </a:p>
        </p:txBody>
      </p:sp>
      <p:cxnSp>
        <p:nvCxnSpPr>
          <p:cNvPr id="60" name="Straight Connector 59"/>
          <p:cNvCxnSpPr>
            <a:endCxn id="36" idx="1"/>
          </p:cNvCxnSpPr>
          <p:nvPr/>
        </p:nvCxnSpPr>
        <p:spPr>
          <a:xfrm>
            <a:off x="920811" y="6137567"/>
            <a:ext cx="32352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945573" y="2940626"/>
            <a:ext cx="0" cy="32134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945573" y="2940626"/>
            <a:ext cx="89402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36" idx="3"/>
          </p:cNvCxnSpPr>
          <p:nvPr/>
        </p:nvCxnSpPr>
        <p:spPr>
          <a:xfrm>
            <a:off x="5344576" y="6137567"/>
            <a:ext cx="42734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 flipV="1">
            <a:off x="9617974" y="2806099"/>
            <a:ext cx="3550" cy="30610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7685670" y="2830895"/>
            <a:ext cx="19323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Up Arrow 77"/>
          <p:cNvSpPr/>
          <p:nvPr/>
        </p:nvSpPr>
        <p:spPr>
          <a:xfrm>
            <a:off x="1839596" y="1696613"/>
            <a:ext cx="176240" cy="82865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ounded Rectangle 78"/>
          <p:cNvSpPr/>
          <p:nvPr/>
        </p:nvSpPr>
        <p:spPr>
          <a:xfrm>
            <a:off x="571500" y="1153391"/>
            <a:ext cx="1714500" cy="4095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Consiliu local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 rot="16200000">
            <a:off x="1196606" y="1849331"/>
            <a:ext cx="955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00" dirty="0" smtClean="0"/>
              <a:t>Aprobare prin HCL</a:t>
            </a:r>
            <a:endParaRPr lang="en-US" sz="1400" dirty="0"/>
          </a:p>
        </p:txBody>
      </p:sp>
      <p:sp>
        <p:nvSpPr>
          <p:cNvPr id="84" name="Rounded Rectangle 83"/>
          <p:cNvSpPr/>
          <p:nvPr/>
        </p:nvSpPr>
        <p:spPr>
          <a:xfrm>
            <a:off x="4162800" y="4480556"/>
            <a:ext cx="1234036" cy="27947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dirty="0" smtClean="0"/>
              <a:t>Public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1254953" y="4890297"/>
            <a:ext cx="2544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600" dirty="0" smtClean="0"/>
              <a:t>Plan calitate formă finală</a:t>
            </a:r>
            <a:endParaRPr lang="en-US" sz="1600" dirty="0"/>
          </a:p>
        </p:txBody>
      </p:sp>
      <p:sp>
        <p:nvSpPr>
          <p:cNvPr id="90" name="TextBox 89"/>
          <p:cNvSpPr txBox="1"/>
          <p:nvPr/>
        </p:nvSpPr>
        <p:spPr>
          <a:xfrm>
            <a:off x="5766637" y="4863184"/>
            <a:ext cx="27847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600" dirty="0" smtClean="0"/>
              <a:t>Plan menținere formă finală</a:t>
            </a:r>
            <a:endParaRPr lang="en-US" sz="1600" dirty="0"/>
          </a:p>
        </p:txBody>
      </p:sp>
      <p:cxnSp>
        <p:nvCxnSpPr>
          <p:cNvPr id="92" name="Straight Arrow Connector 91"/>
          <p:cNvCxnSpPr/>
          <p:nvPr/>
        </p:nvCxnSpPr>
        <p:spPr>
          <a:xfrm flipH="1">
            <a:off x="3618253" y="4760030"/>
            <a:ext cx="544548" cy="1841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5428578" y="4788271"/>
            <a:ext cx="512667" cy="109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3439796" y="5150587"/>
            <a:ext cx="717632" cy="3933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flipH="1">
            <a:off x="5224028" y="5173663"/>
            <a:ext cx="584972" cy="472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Up Arrow 99"/>
          <p:cNvSpPr/>
          <p:nvPr/>
        </p:nvSpPr>
        <p:spPr>
          <a:xfrm>
            <a:off x="7449231" y="1740713"/>
            <a:ext cx="236439" cy="7350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7171802" y="1444426"/>
            <a:ext cx="16562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400" dirty="0" smtClean="0"/>
              <a:t>Aprobare prin HCJ</a:t>
            </a:r>
            <a:endParaRPr lang="en-US" sz="1400" dirty="0"/>
          </a:p>
        </p:txBody>
      </p:sp>
      <p:sp>
        <p:nvSpPr>
          <p:cNvPr id="105" name="TextBox 104"/>
          <p:cNvSpPr txBox="1"/>
          <p:nvPr/>
        </p:nvSpPr>
        <p:spPr>
          <a:xfrm rot="1884142">
            <a:off x="3547889" y="5170947"/>
            <a:ext cx="767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400" dirty="0" smtClean="0"/>
              <a:t>Avizare</a:t>
            </a:r>
            <a:endParaRPr lang="en-US" sz="1400" dirty="0"/>
          </a:p>
        </p:txBody>
      </p:sp>
      <p:sp>
        <p:nvSpPr>
          <p:cNvPr id="108" name="TextBox 107"/>
          <p:cNvSpPr txBox="1"/>
          <p:nvPr/>
        </p:nvSpPr>
        <p:spPr>
          <a:xfrm rot="19573298">
            <a:off x="5035716" y="5184699"/>
            <a:ext cx="7679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1400" dirty="0" smtClean="0"/>
              <a:t>Avizare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94870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6809" y="171852"/>
            <a:ext cx="9133126" cy="882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LISTA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cu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unitățile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administrativ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întocmite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urma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încadrării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regimul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6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gestionare</a:t>
            </a:r>
            <a:r>
              <a:rPr lang="en-US" sz="1600" b="1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endParaRPr lang="ro-RO" sz="1600" b="1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o-RO" sz="1600" b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Anexa 1 – OM 1206/2015</a:t>
            </a:r>
            <a:endParaRPr lang="en-US" sz="16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487637"/>
              </p:ext>
            </p:extLst>
          </p:nvPr>
        </p:nvGraphicFramePr>
        <p:xfrm>
          <a:off x="1041990" y="1158953"/>
          <a:ext cx="8237093" cy="5595523"/>
        </p:xfrm>
        <a:graphic>
          <a:graphicData uri="http://schemas.openxmlformats.org/drawingml/2006/table">
            <a:tbl>
              <a:tblPr firstRow="1" firstCol="1" bandRow="1"/>
              <a:tblGrid>
                <a:gridCol w="1849291"/>
                <a:gridCol w="1849291"/>
                <a:gridCol w="1672653"/>
                <a:gridCol w="1432929"/>
                <a:gridCol w="1432929"/>
              </a:tblGrid>
              <a:tr h="2247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Aglomerare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zona</a:t>
                      </a: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Poluanți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42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Dioxid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azot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şi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oxizi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azot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8064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(NO</a:t>
                      </a:r>
                      <a:r>
                        <a:rPr lang="en-US" sz="1600" b="1" baseline="-25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/NO</a:t>
                      </a:r>
                      <a:r>
                        <a:rPr lang="en-US" sz="1600" b="1" baseline="-25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Pulberi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suspensie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(PM10)</a:t>
                      </a: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Pulberi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suspensie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(PM2,5)</a:t>
                      </a: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Benzen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</a:t>
                      </a:r>
                      <a:r>
                        <a:rPr lang="en-US" sz="1600" b="1" baseline="-25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600" b="1" baseline="-25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2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municipiul Bucureşti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municipiul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Bacău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municipiul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Brăila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42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municipiul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Braşov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municipiul</a:t>
                      </a: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Iaşi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Municipiul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Gala</a:t>
                      </a:r>
                      <a:r>
                        <a:rPr lang="ro-RO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ți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Municipiul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Cluj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46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</a:t>
                      </a:r>
                      <a:r>
                        <a:rPr lang="ro-RO" sz="16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șul Măgurele (jud Ilfov)</a:t>
                      </a:r>
                      <a:endParaRPr lang="en-US" sz="1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"/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825" marR="6182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599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63947" y="2967335"/>
            <a:ext cx="5864106" cy="9680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ro-RO" sz="5400" i="1" dirty="0">
                <a:ea typeface="Calibri" panose="020F0502020204030204" pitchFamily="34" charset="0"/>
                <a:cs typeface="Times New Roman" panose="02020603050405020304" pitchFamily="18" charset="0"/>
              </a:rPr>
              <a:t>Vă     mulțumesc !</a:t>
            </a:r>
            <a:endParaRPr lang="en-US" sz="5400" i="1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376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44167" y="210897"/>
            <a:ext cx="8264751" cy="5335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104/2011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endParaRPr lang="ro-RO" b="1" dirty="0" smtClean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o-RO" b="1" dirty="0" smtClean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>
                <a:latin typeface="Calibri Light" panose="020F0302020204030204" pitchFamily="34" charset="0"/>
              </a:rPr>
              <a:t>LISTA </a:t>
            </a:r>
            <a:r>
              <a:rPr lang="en-US" dirty="0" err="1">
                <a:latin typeface="Calibri Light" panose="020F0302020204030204" pitchFamily="34" charset="0"/>
              </a:rPr>
              <a:t>poluanţilor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atmosferici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luaţi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în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considerare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în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evaluarea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aerului</a:t>
            </a:r>
            <a:r>
              <a:rPr lang="ro-RO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înconjurător</a:t>
            </a:r>
            <a:r>
              <a:rPr lang="ro-RO" dirty="0">
                <a:latin typeface="Calibri Light" panose="020F0302020204030204" pitchFamily="34" charset="0"/>
              </a:rPr>
              <a:t>:</a:t>
            </a:r>
            <a:endParaRPr lang="en-US" dirty="0">
              <a:latin typeface="Calibri Light" panose="020F0302020204030204" pitchFamily="34" charset="0"/>
            </a:endParaRP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Dioxid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de </a:t>
            </a:r>
            <a:r>
              <a:rPr lang="en-US" dirty="0" err="1">
                <a:latin typeface="Calibri Light" panose="020F0302020204030204" pitchFamily="34" charset="0"/>
              </a:rPr>
              <a:t>sulf</a:t>
            </a:r>
            <a:r>
              <a:rPr lang="en-US" dirty="0">
                <a:latin typeface="Calibri Light" panose="020F0302020204030204" pitchFamily="34" charset="0"/>
              </a:rPr>
              <a:t> (SO2)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Dioxid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de </a:t>
            </a:r>
            <a:r>
              <a:rPr lang="en-US" dirty="0" err="1">
                <a:latin typeface="Calibri Light" panose="020F0302020204030204" pitchFamily="34" charset="0"/>
              </a:rPr>
              <a:t>azot</a:t>
            </a:r>
            <a:r>
              <a:rPr lang="en-US" dirty="0">
                <a:latin typeface="Calibri Light" panose="020F0302020204030204" pitchFamily="34" charset="0"/>
              </a:rPr>
              <a:t> (NO2)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Oxizi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de </a:t>
            </a:r>
            <a:r>
              <a:rPr lang="en-US" dirty="0" err="1">
                <a:latin typeface="Calibri Light" panose="020F0302020204030204" pitchFamily="34" charset="0"/>
              </a:rPr>
              <a:t>azot</a:t>
            </a:r>
            <a:r>
              <a:rPr lang="en-US" dirty="0">
                <a:latin typeface="Calibri Light" panose="020F0302020204030204" pitchFamily="34" charset="0"/>
              </a:rPr>
              <a:t> (NOX)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fr-FR" dirty="0" smtClean="0">
                <a:latin typeface="Calibri Light" panose="020F0302020204030204" pitchFamily="34" charset="0"/>
              </a:rPr>
              <a:t>Particule </a:t>
            </a:r>
            <a:r>
              <a:rPr lang="fr-FR" dirty="0" err="1">
                <a:latin typeface="Calibri Light" panose="020F0302020204030204" pitchFamily="34" charset="0"/>
              </a:rPr>
              <a:t>în</a:t>
            </a:r>
            <a:r>
              <a:rPr lang="fr-FR" dirty="0">
                <a:latin typeface="Calibri Light" panose="020F0302020204030204" pitchFamily="34" charset="0"/>
              </a:rPr>
              <a:t> </a:t>
            </a:r>
            <a:r>
              <a:rPr lang="fr-FR" dirty="0" err="1">
                <a:latin typeface="Calibri Light" panose="020F0302020204030204" pitchFamily="34" charset="0"/>
              </a:rPr>
              <a:t>suspensie</a:t>
            </a:r>
            <a:r>
              <a:rPr lang="fr-FR" dirty="0">
                <a:latin typeface="Calibri Light" panose="020F0302020204030204" pitchFamily="34" charset="0"/>
              </a:rPr>
              <a:t> (PM10 </a:t>
            </a:r>
            <a:r>
              <a:rPr lang="fr-FR" dirty="0" err="1">
                <a:latin typeface="Calibri Light" panose="020F0302020204030204" pitchFamily="34" charset="0"/>
              </a:rPr>
              <a:t>şi</a:t>
            </a:r>
            <a:r>
              <a:rPr lang="fr-FR" dirty="0">
                <a:latin typeface="Calibri Light" panose="020F0302020204030204" pitchFamily="34" charset="0"/>
              </a:rPr>
              <a:t> PM2,5)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smtClean="0">
                <a:latin typeface="Calibri Light" panose="020F0302020204030204" pitchFamily="34" charset="0"/>
              </a:rPr>
              <a:t>Plumb </a:t>
            </a:r>
            <a:r>
              <a:rPr lang="en-US" dirty="0">
                <a:latin typeface="Calibri Light" panose="020F0302020204030204" pitchFamily="34" charset="0"/>
              </a:rPr>
              <a:t>(</a:t>
            </a:r>
            <a:r>
              <a:rPr lang="en-US" dirty="0" err="1">
                <a:latin typeface="Calibri Light" panose="020F0302020204030204" pitchFamily="34" charset="0"/>
              </a:rPr>
              <a:t>Pb</a:t>
            </a:r>
            <a:r>
              <a:rPr lang="en-US" dirty="0">
                <a:latin typeface="Calibri Light" panose="020F0302020204030204" pitchFamily="34" charset="0"/>
              </a:rPr>
              <a:t>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Benzen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(C6H6)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Monoxid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de carbon (CO)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Ozon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(O3)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Arsen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(As)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Cadmiu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(Cd)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Nichel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(Ni)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Hidrocarburi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aromatice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policiclice</a:t>
            </a:r>
            <a:r>
              <a:rPr lang="en-US" dirty="0">
                <a:latin typeface="Calibri Light" panose="020F0302020204030204" pitchFamily="34" charset="0"/>
              </a:rPr>
              <a:t>/Benzo(a)</a:t>
            </a:r>
            <a:r>
              <a:rPr lang="en-US" dirty="0" err="1">
                <a:latin typeface="Calibri Light" panose="020F0302020204030204" pitchFamily="34" charset="0"/>
              </a:rPr>
              <a:t>piren</a:t>
            </a:r>
            <a:r>
              <a:rPr lang="en-US" dirty="0">
                <a:latin typeface="Calibri Light" panose="020F0302020204030204" pitchFamily="34" charset="0"/>
              </a:rPr>
              <a:t> (</a:t>
            </a:r>
            <a:r>
              <a:rPr lang="en-US" dirty="0" err="1">
                <a:latin typeface="Calibri Light" panose="020F0302020204030204" pitchFamily="34" charset="0"/>
              </a:rPr>
              <a:t>BaP</a:t>
            </a:r>
            <a:r>
              <a:rPr lang="en-US" dirty="0">
                <a:latin typeface="Calibri Light" panose="020F0302020204030204" pitchFamily="34" charset="0"/>
              </a:rPr>
              <a:t>)</a:t>
            </a:r>
          </a:p>
          <a:p>
            <a:pPr marL="742950" lvl="1" indent="-285750">
              <a:lnSpc>
                <a:spcPct val="107000"/>
              </a:lnSpc>
              <a:buFont typeface="Wingdings" panose="05000000000000000000" pitchFamily="2" charset="2"/>
              <a:buChar char="ü"/>
            </a:pPr>
            <a:r>
              <a:rPr lang="en-US" dirty="0" err="1" smtClean="0">
                <a:latin typeface="Calibri Light" panose="020F0302020204030204" pitchFamily="34" charset="0"/>
              </a:rPr>
              <a:t>Mercur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(Hg)</a:t>
            </a:r>
            <a:endParaRPr lang="ro-RO" b="1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24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0719" y="795694"/>
            <a:ext cx="8468591" cy="4549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104/2011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endParaRPr lang="ro-RO" b="1" dirty="0" smtClean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</a:pP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Autoritatea</a:t>
            </a:r>
            <a:r>
              <a:rPr lang="en-US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centrală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protecția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(art. 7):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 startAt="10"/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îmbunătăţirea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urmărirea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aplicării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organismele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competente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instituţiile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specializate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gestionarea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 startAt="10"/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raportează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datele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informaţiile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inclusiv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referitoare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termenele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formatele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stabilite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Comisia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Europeană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conformitate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prevederile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convenţiilor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internaţionale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domeniu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care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România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parte;</a:t>
            </a:r>
          </a:p>
          <a:p>
            <a:pPr marL="342900" indent="-342900" algn="just">
              <a:lnSpc>
                <a:spcPct val="107000"/>
              </a:lnSpc>
              <a:buAutoNum type="alphaLcParenR" startAt="19"/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informează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autorităţile publice competente cu privire la rezultatele evaluării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aerului înconjurător </a:t>
            </a: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 la încadrarea ariilor din zone şi aglomerări în regimuri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</a:t>
            </a: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gestionare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568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6418" y="917480"/>
            <a:ext cx="8821882" cy="39564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104/2011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endParaRPr lang="ro-RO" b="1" dirty="0" smtClean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dirty="0" smtClean="0">
              <a:solidFill>
                <a:srgbClr val="FF0000"/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</a:pPr>
            <a:r>
              <a:rPr lang="en-US" b="1" dirty="0" err="1" smtClean="0">
                <a:latin typeface="Calibri Light" panose="020F0302020204030204" pitchFamily="34" charset="0"/>
              </a:rPr>
              <a:t>Centrul</a:t>
            </a:r>
            <a:r>
              <a:rPr lang="en-US" b="1" dirty="0" smtClean="0">
                <a:latin typeface="Calibri Light" panose="020F0302020204030204" pitchFamily="34" charset="0"/>
              </a:rPr>
              <a:t> </a:t>
            </a:r>
            <a:r>
              <a:rPr lang="en-US" b="1" dirty="0">
                <a:latin typeface="Calibri Light" panose="020F0302020204030204" pitchFamily="34" charset="0"/>
              </a:rPr>
              <a:t>de </a:t>
            </a:r>
            <a:r>
              <a:rPr lang="en-US" b="1" dirty="0" err="1">
                <a:latin typeface="Calibri Light" panose="020F0302020204030204" pitchFamily="34" charset="0"/>
              </a:rPr>
              <a:t>Evaluare</a:t>
            </a:r>
            <a:r>
              <a:rPr lang="en-US" b="1" dirty="0">
                <a:latin typeface="Calibri Light" panose="020F0302020204030204" pitchFamily="34" charset="0"/>
              </a:rPr>
              <a:t> a </a:t>
            </a:r>
            <a:r>
              <a:rPr lang="en-US" b="1" dirty="0" err="1">
                <a:latin typeface="Calibri Light" panose="020F0302020204030204" pitchFamily="34" charset="0"/>
              </a:rPr>
              <a:t>Calităţii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Aerului</a:t>
            </a:r>
            <a:r>
              <a:rPr lang="en-US" b="1" dirty="0">
                <a:latin typeface="Calibri Light" panose="020F0302020204030204" pitchFamily="34" charset="0"/>
              </a:rPr>
              <a:t>, </a:t>
            </a:r>
            <a:r>
              <a:rPr lang="en-US" b="1" dirty="0" err="1">
                <a:latin typeface="Calibri Light" panose="020F0302020204030204" pitchFamily="34" charset="0"/>
              </a:rPr>
              <a:t>denumit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în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continuare</a:t>
            </a:r>
            <a:r>
              <a:rPr lang="en-US" b="1" dirty="0">
                <a:latin typeface="Calibri Light" panose="020F0302020204030204" pitchFamily="34" charset="0"/>
              </a:rPr>
              <a:t> CECA, </a:t>
            </a:r>
            <a:r>
              <a:rPr lang="en-US" b="1" dirty="0" err="1" smtClean="0">
                <a:latin typeface="Calibri Light" panose="020F0302020204030204" pitchFamily="34" charset="0"/>
              </a:rPr>
              <a:t>structură</a:t>
            </a:r>
            <a:r>
              <a:rPr lang="en-US" b="1" dirty="0" smtClean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în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cadrul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Agenției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Naționale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pentru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Protecția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</a:rPr>
              <a:t>Mediului</a:t>
            </a:r>
            <a:r>
              <a:rPr lang="en-US" b="1" dirty="0">
                <a:latin typeface="Calibri Light" panose="020F0302020204030204" pitchFamily="34" charset="0"/>
              </a:rPr>
              <a:t> </a:t>
            </a:r>
            <a:r>
              <a:rPr lang="en-US" dirty="0">
                <a:latin typeface="Calibri Light" panose="020F0302020204030204" pitchFamily="34" charset="0"/>
              </a:rPr>
              <a:t>(art. 8)</a:t>
            </a:r>
          </a:p>
          <a:p>
            <a:pPr lvl="0" algn="just"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</a:rPr>
              <a:t>f) colectează </a:t>
            </a:r>
            <a:r>
              <a:rPr lang="ro-RO" dirty="0">
                <a:latin typeface="Calibri Light" panose="020F0302020204030204" pitchFamily="34" charset="0"/>
              </a:rPr>
              <a:t>şi validează inventarele locale de emisii de poluanţi în atmosferă în </a:t>
            </a:r>
            <a:r>
              <a:rPr lang="ro-RO" dirty="0" smtClean="0">
                <a:latin typeface="Calibri Light" panose="020F0302020204030204" pitchFamily="34" charset="0"/>
              </a:rPr>
              <a:t>vederea</a:t>
            </a:r>
          </a:p>
          <a:p>
            <a:pPr lvl="0"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</a:rPr>
              <a:t>   realizării </a:t>
            </a:r>
            <a:r>
              <a:rPr lang="ro-RO" dirty="0">
                <a:latin typeface="Calibri Light" panose="020F0302020204030204" pitchFamily="34" charset="0"/>
              </a:rPr>
              <a:t>evaluării calităţii aerului înconjurător;</a:t>
            </a:r>
            <a:endParaRPr lang="en-US" dirty="0">
              <a:latin typeface="Calibri Light" panose="020F0302020204030204" pitchFamily="34" charset="0"/>
            </a:endParaRPr>
          </a:p>
          <a:p>
            <a:pPr lvl="0" algn="just"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</a:rPr>
              <a:t>g) </a:t>
            </a:r>
            <a:r>
              <a:rPr lang="it-IT" dirty="0" smtClean="0">
                <a:latin typeface="Calibri Light" panose="020F0302020204030204" pitchFamily="34" charset="0"/>
              </a:rPr>
              <a:t>gestionează </a:t>
            </a:r>
            <a:r>
              <a:rPr lang="it-IT" dirty="0">
                <a:latin typeface="Calibri Light" panose="020F0302020204030204" pitchFamily="34" charset="0"/>
              </a:rPr>
              <a:t>şi certifică datele provenite din </a:t>
            </a:r>
            <a:r>
              <a:rPr lang="it-IT" dirty="0" smtClean="0">
                <a:latin typeface="Calibri Light" panose="020F0302020204030204" pitchFamily="34" charset="0"/>
              </a:rPr>
              <a:t>R</a:t>
            </a:r>
            <a:r>
              <a:rPr lang="ro-RO" dirty="0" smtClean="0">
                <a:latin typeface="Calibri Light" panose="020F0302020204030204" pitchFamily="34" charset="0"/>
              </a:rPr>
              <a:t>ețeua </a:t>
            </a:r>
            <a:r>
              <a:rPr lang="it-IT" dirty="0" smtClean="0">
                <a:latin typeface="Calibri Light" panose="020F0302020204030204" pitchFamily="34" charset="0"/>
              </a:rPr>
              <a:t>N</a:t>
            </a:r>
            <a:r>
              <a:rPr lang="ro-RO" dirty="0" smtClean="0">
                <a:latin typeface="Calibri Light" panose="020F0302020204030204" pitchFamily="34" charset="0"/>
              </a:rPr>
              <a:t>ațională de </a:t>
            </a:r>
            <a:r>
              <a:rPr lang="it-IT" dirty="0" smtClean="0">
                <a:latin typeface="Calibri Light" panose="020F0302020204030204" pitchFamily="34" charset="0"/>
              </a:rPr>
              <a:t>M</a:t>
            </a:r>
            <a:r>
              <a:rPr lang="ro-RO" dirty="0" smtClean="0">
                <a:latin typeface="Calibri Light" panose="020F0302020204030204" pitchFamily="34" charset="0"/>
              </a:rPr>
              <a:t>onotirozare a </a:t>
            </a:r>
            <a:r>
              <a:rPr lang="it-IT" dirty="0" smtClean="0">
                <a:latin typeface="Calibri Light" panose="020F0302020204030204" pitchFamily="34" charset="0"/>
              </a:rPr>
              <a:t>C</a:t>
            </a:r>
            <a:r>
              <a:rPr lang="ro-RO" dirty="0" smtClean="0">
                <a:latin typeface="Calibri Light" panose="020F0302020204030204" pitchFamily="34" charset="0"/>
              </a:rPr>
              <a:t>alității</a:t>
            </a:r>
          </a:p>
          <a:p>
            <a:pPr lvl="0"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</a:rPr>
              <a:t>    </a:t>
            </a:r>
            <a:r>
              <a:rPr lang="it-IT" dirty="0" smtClean="0">
                <a:latin typeface="Calibri Light" panose="020F0302020204030204" pitchFamily="34" charset="0"/>
              </a:rPr>
              <a:t>A</a:t>
            </a:r>
            <a:r>
              <a:rPr lang="ro-RO" dirty="0" smtClean="0">
                <a:latin typeface="Calibri Light" panose="020F0302020204030204" pitchFamily="34" charset="0"/>
              </a:rPr>
              <a:t>erului, RNMCA</a:t>
            </a:r>
            <a:r>
              <a:rPr lang="it-IT" dirty="0" smtClean="0">
                <a:latin typeface="Calibri Light" panose="020F0302020204030204" pitchFamily="34" charset="0"/>
              </a:rPr>
              <a:t> </a:t>
            </a:r>
            <a:r>
              <a:rPr lang="it-IT" dirty="0">
                <a:latin typeface="Calibri Light" panose="020F0302020204030204" pitchFamily="34" charset="0"/>
              </a:rPr>
              <a:t>;</a:t>
            </a:r>
            <a:endParaRPr lang="en-US" dirty="0">
              <a:latin typeface="Calibri Light" panose="020F0302020204030204" pitchFamily="34" charset="0"/>
            </a:endParaRPr>
          </a:p>
          <a:p>
            <a:pPr algn="just"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</a:rPr>
              <a:t>j)</a:t>
            </a:r>
            <a:r>
              <a:rPr lang="ro-RO" dirty="0" smtClean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avizează</a:t>
            </a:r>
            <a:r>
              <a:rPr lang="en-US" dirty="0" smtClean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aerului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şi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</a:rPr>
              <a:t>aerului</a:t>
            </a:r>
            <a:r>
              <a:rPr lang="en-US" dirty="0">
                <a:latin typeface="Calibri Light" panose="020F0302020204030204" pitchFamily="34" charset="0"/>
              </a:rPr>
              <a:t>.</a:t>
            </a:r>
          </a:p>
          <a:p>
            <a:pPr algn="ctr">
              <a:lnSpc>
                <a:spcPct val="107000"/>
              </a:lnSpc>
            </a:pP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o-RO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08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8991" y="367906"/>
            <a:ext cx="8905009" cy="554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104/2011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endParaRPr lang="ro-RO" b="1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Agențiile</a:t>
            </a:r>
            <a:r>
              <a:rPr lang="en-US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ro-RO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protecția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(art. 10):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 startAt="13"/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monitorizează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împreună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inspecţie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control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domeniul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protecţiei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acestora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 startAt="13"/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monitorizează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la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efectele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aplicării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se reduce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caz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poluanţilor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valorile-limită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valorile-ţintă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respectiv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obiectivul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lung,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asigurarea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condiţiile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dezvoltări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durabile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 startAt="13"/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elaborează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rapoarte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stadiul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efectele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realizării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scurt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conform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metodologiei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trike="sngStrike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prevăzute</a:t>
            </a:r>
            <a:r>
              <a:rPr lang="en-US" strike="sngStrike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art.54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 startAt="13"/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urmăresc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includerea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autorizaţia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autorizaţia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integrată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cuprinse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scurt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caz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propun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revizuirea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autorizaţiei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autorizaţiei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integrate de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44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3455" y="642985"/>
            <a:ext cx="8323118" cy="3557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104/2011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endParaRPr lang="ro-RO" b="1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dirty="0" smtClean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Autoritatea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centrală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autorităţile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inspecţie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control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domeniul</a:t>
            </a:r>
            <a:r>
              <a:rPr lang="ro-RO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protecţiei</a:t>
            </a:r>
            <a:r>
              <a:rPr lang="en-US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ro-RO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11):</a:t>
            </a:r>
          </a:p>
          <a:p>
            <a:pPr algn="just"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controlează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scurt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</a:pP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</a:pP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Structurile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ale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centrale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sănătate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(art.14):</a:t>
            </a:r>
          </a:p>
          <a:p>
            <a:pPr marL="342900" lvl="0" indent="-342900" algn="just">
              <a:lnSpc>
                <a:spcPct val="107000"/>
              </a:lnSpc>
              <a:buAutoNum type="alphaLcParenR"/>
              <a:tabLst>
                <a:tab pos="228600" algn="l"/>
              </a:tabLst>
            </a:pP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participă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punerea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tabLst>
                <a:tab pos="228600" algn="l"/>
              </a:tabLst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termen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scurt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70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4463" y="339153"/>
            <a:ext cx="8905009" cy="4845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Legea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104/2011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înconjurător</a:t>
            </a:r>
            <a:endParaRPr lang="ro-RO" b="1" dirty="0">
              <a:solidFill>
                <a:schemeClr val="accent1">
                  <a:lumMod val="50000"/>
                </a:schemeClr>
              </a:solidFill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Atribuții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responsabilități</a:t>
            </a:r>
            <a:r>
              <a:rPr lang="en-US" dirty="0">
                <a:solidFill>
                  <a:srgbClr val="FF0000"/>
                </a:solidFill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n-US" b="1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Instituţia</a:t>
            </a:r>
            <a:r>
              <a:rPr lang="en-US" b="1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prefectului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organizată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nivel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municipiului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Bucureşti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(art. 20 (2))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  <a:tabLst>
                <a:tab pos="228600" algn="l"/>
              </a:tabLst>
            </a:pP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coordonează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aplicarea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planurilor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întocmite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unităţi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învecinate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</a:pP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07000"/>
              </a:lnSpc>
            </a:pP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Preşedintele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consiliului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judeţean</a:t>
            </a:r>
            <a:r>
              <a:rPr lang="en-US" b="1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(art. 21 (1)):</a:t>
            </a:r>
          </a:p>
          <a:p>
            <a:pPr algn="just"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propune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aprobare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consiliului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judeţean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planurile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conţin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şi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acţiuni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comune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multe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unităţi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administrativ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învecinate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30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la data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avizării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acestora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către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autoritatea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teritorială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protecţia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</a:pP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transmite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anual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autorităţii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teritoriale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protecţia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raportul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privind</a:t>
            </a:r>
            <a:endParaRPr lang="ro-RO" dirty="0" smtClean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ro-RO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dirty="0" smtClean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realizarea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măsurilor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cuprinse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planul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menţinere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calităţii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aerului</a:t>
            </a:r>
            <a:r>
              <a:rPr lang="en-US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413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494</TotalTime>
  <Words>3196</Words>
  <Application>Microsoft Office PowerPoint</Application>
  <PresentationFormat>Widescreen</PresentationFormat>
  <Paragraphs>395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Calibri Light</vt:lpstr>
      <vt:lpstr>Courier New</vt:lpstr>
      <vt:lpstr>Times New Roman</vt:lpstr>
      <vt:lpstr>Trebuchet MS</vt:lpstr>
      <vt:lpstr>Wingdings</vt:lpstr>
      <vt:lpstr>Wingdings 3</vt:lpstr>
      <vt:lpstr>Facet</vt:lpstr>
      <vt:lpstr>Legislația națională în domeniul calității aerului</vt:lpstr>
      <vt:lpstr>Legislația națională privind calitatea aerului înconjurător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CORINA BOGDANESCU</dc:creator>
  <cp:lastModifiedBy>Dell</cp:lastModifiedBy>
  <cp:revision>62</cp:revision>
  <dcterms:created xsi:type="dcterms:W3CDTF">2016-05-18T08:17:18Z</dcterms:created>
  <dcterms:modified xsi:type="dcterms:W3CDTF">2016-05-24T03:28:47Z</dcterms:modified>
</cp:coreProperties>
</file>